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58" r:id="rId2"/>
    <p:sldId id="261" r:id="rId3"/>
    <p:sldId id="264" r:id="rId4"/>
    <p:sldId id="266" r:id="rId5"/>
    <p:sldId id="265" r:id="rId6"/>
    <p:sldId id="267" r:id="rId7"/>
    <p:sldId id="268" r:id="rId8"/>
    <p:sldId id="259" r:id="rId9"/>
    <p:sldId id="260" r:id="rId10"/>
    <p:sldId id="269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9" r:id="rId49"/>
    <p:sldId id="308" r:id="rId50"/>
    <p:sldId id="310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y" initials="t" lastIdx="1" clrIdx="0">
    <p:extLst>
      <p:ext uri="{19B8F6BF-5375-455C-9EA6-DF929625EA0E}">
        <p15:presenceInfo xmlns:p15="http://schemas.microsoft.com/office/powerpoint/2012/main" userId="t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83" autoAdjust="0"/>
    <p:restoredTop sz="79515" autoAdjust="0"/>
  </p:normalViewPr>
  <p:slideViewPr>
    <p:cSldViewPr snapToGrid="0">
      <p:cViewPr varScale="1">
        <p:scale>
          <a:sx n="88" d="100"/>
          <a:sy n="88" d="100"/>
        </p:scale>
        <p:origin x="17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A45E0-41F9-4D11-825C-A0100124362C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4E8B8-F5B9-43D8-BCD1-CC9F026485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031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모바일 로봇의 가장 중요한 기능 중 하나는 어떤 곳으로 이동하는 것 입니다</a:t>
            </a:r>
            <a:r>
              <a:rPr lang="en-US" altLang="ko-KR" sz="1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 장소는 예를 들어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1.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빛으로 이동하거나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2.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기하학적 좌표나 지도 참조의 측면에서 구체화될 수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어느 경우 든 로봇이 목적지에 도달하기 위해 어느 정도의 경로를 택할 것인데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길을 막는 장애물이나 불완전한 지도와 같은 어려움에 직면할 것이다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517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 가장 기본적인 </a:t>
            </a:r>
            <a:r>
              <a:rPr lang="en-US" altLang="ko-KR" dirty="0">
                <a:effectLst/>
              </a:rPr>
              <a:t>motion planning </a:t>
            </a:r>
            <a:r>
              <a:rPr lang="ko-KR" altLang="en-US" dirty="0">
                <a:effectLst/>
              </a:rPr>
              <a:t>문제는 </a:t>
            </a:r>
            <a:r>
              <a:rPr lang="ko-KR" altLang="en-US" b="1" dirty="0">
                <a:effectLst/>
              </a:rPr>
              <a:t>시작에서 목표</a:t>
            </a:r>
            <a:r>
              <a:rPr lang="ko-KR" altLang="en-US" dirty="0">
                <a:effectLst/>
              </a:rPr>
              <a:t>지점 까지 이미 알고있는 장애물과의 충돌을 피하는 연속적인 </a:t>
            </a:r>
            <a:r>
              <a:rPr lang="en-US" altLang="ko-KR" dirty="0">
                <a:effectLst/>
              </a:rPr>
              <a:t>motion</a:t>
            </a:r>
            <a:r>
              <a:rPr lang="ko-KR" altLang="en-US" dirty="0">
                <a:effectLst/>
              </a:rPr>
              <a:t>을 생성하는 것이다</a:t>
            </a:r>
            <a:r>
              <a:rPr lang="en-US" altLang="ko-KR" dirty="0">
                <a:effectLst/>
              </a:rPr>
              <a:t>. </a:t>
            </a:r>
          </a:p>
          <a:p>
            <a:r>
              <a:rPr lang="ko-KR" altLang="en-US" dirty="0">
                <a:effectLst/>
              </a:rPr>
              <a:t>로봇과 장애물의 형태는 </a:t>
            </a:r>
            <a:r>
              <a:rPr lang="en-US" altLang="ko-KR" dirty="0">
                <a:effectLst/>
              </a:rPr>
              <a:t>2D</a:t>
            </a:r>
            <a:r>
              <a:rPr lang="ko-KR" altLang="en-US" dirty="0">
                <a:effectLst/>
              </a:rPr>
              <a:t>나 </a:t>
            </a:r>
            <a:r>
              <a:rPr lang="en-US" altLang="ko-KR" dirty="0">
                <a:effectLst/>
              </a:rPr>
              <a:t>3D</a:t>
            </a:r>
            <a:r>
              <a:rPr lang="ko-KR" altLang="en-US" dirty="0">
                <a:effectLst/>
              </a:rPr>
              <a:t>의 </a:t>
            </a:r>
            <a:r>
              <a:rPr lang="ko-KR" altLang="en-US" b="1" dirty="0">
                <a:effectLst/>
              </a:rPr>
              <a:t>작업공간</a:t>
            </a:r>
            <a:r>
              <a:rPr lang="en-US" altLang="ko-KR" b="1" dirty="0">
                <a:effectLst/>
              </a:rPr>
              <a:t>(workspace)</a:t>
            </a:r>
            <a:r>
              <a:rPr lang="ko-KR" altLang="en-US" dirty="0">
                <a:effectLst/>
              </a:rPr>
              <a:t>에 그려지며</a:t>
            </a:r>
            <a:r>
              <a:rPr lang="en-US" altLang="ko-KR" dirty="0">
                <a:effectLst/>
              </a:rPr>
              <a:t>, motion</a:t>
            </a:r>
            <a:r>
              <a:rPr lang="ko-KR" altLang="en-US" dirty="0">
                <a:effectLst/>
              </a:rPr>
              <a:t>은 </a:t>
            </a:r>
            <a:r>
              <a:rPr lang="en-US" altLang="ko-KR" b="1" dirty="0">
                <a:effectLst/>
              </a:rPr>
              <a:t>configuration space</a:t>
            </a:r>
            <a:r>
              <a:rPr lang="ko-KR" altLang="en-US" dirty="0">
                <a:effectLst/>
              </a:rPr>
              <a:t>에서 나타내어진다</a:t>
            </a:r>
            <a:r>
              <a:rPr lang="en-US" altLang="ko-KR" dirty="0">
                <a:effectLst/>
              </a:rPr>
              <a:t>.</a:t>
            </a:r>
          </a:p>
          <a:p>
            <a:pPr algn="l"/>
            <a:br>
              <a:rPr lang="en-US" altLang="ko-KR" dirty="0">
                <a:effectLst/>
              </a:rPr>
            </a:br>
            <a:r>
              <a:rPr lang="en-US" altLang="ko-KR" b="1" i="0" dirty="0">
                <a:solidFill>
                  <a:srgbClr val="666666"/>
                </a:solidFill>
                <a:effectLst/>
                <a:latin typeface="Noto Sans"/>
              </a:rPr>
              <a:t>[[workspace</a:t>
            </a:r>
            <a:r>
              <a:rPr lang="ko-KR" altLang="en-US" b="1" i="0" dirty="0">
                <a:solidFill>
                  <a:srgbClr val="666666"/>
                </a:solidFill>
                <a:effectLst/>
                <a:latin typeface="Noto Sans"/>
              </a:rPr>
              <a:t>와 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Noto Sans"/>
              </a:rPr>
              <a:t>configuration space</a:t>
            </a:r>
            <a:r>
              <a:rPr lang="ko-KR" altLang="en-US" b="1" i="0" dirty="0">
                <a:solidFill>
                  <a:srgbClr val="666666"/>
                </a:solidFill>
                <a:effectLst/>
                <a:latin typeface="Noto Sans"/>
              </a:rPr>
              <a:t>의 차이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Noto Sans"/>
              </a:rPr>
              <a:t>]]</a:t>
            </a:r>
            <a:endParaRPr lang="ko-KR" altLang="en-US" b="0" i="0" dirty="0">
              <a:solidFill>
                <a:srgbClr val="666666"/>
              </a:solidFill>
              <a:effectLst/>
              <a:latin typeface="Noto Sans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workspace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는 실제 로봇 개체가 움직이는 공간을 의미한다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. (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일반적으로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2D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혹은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3D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인 우리가 눈으로 보는 실제 공간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). configuration space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는 로봇의 자세를 구성하는 독립변수들로 구성된 공간을 의미한다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.</a:t>
            </a:r>
          </a:p>
          <a:p>
            <a:endParaRPr lang="en-US" altLang="ko-KR" dirty="0"/>
          </a:p>
          <a:p>
            <a:pPr algn="l"/>
            <a:r>
              <a:rPr lang="en-US" altLang="ko-KR" b="0" i="0" dirty="0">
                <a:solidFill>
                  <a:srgbClr val="FF0000"/>
                </a:solidFill>
                <a:effectLst/>
                <a:latin typeface="Noto Sans"/>
              </a:rPr>
              <a:t>2. Configuration space</a:t>
            </a:r>
            <a:endParaRPr lang="ko-KR" altLang="en-US" b="0" i="0" dirty="0">
              <a:solidFill>
                <a:srgbClr val="666666"/>
              </a:solidFill>
              <a:effectLst/>
              <a:latin typeface="Noto Sans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Configuration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은 일반적으로 로봇의 자세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(motion)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를 말하는 것이다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. </a:t>
            </a:r>
            <a:r>
              <a:rPr lang="en-US" altLang="ko-KR" b="1" i="0" dirty="0" err="1">
                <a:solidFill>
                  <a:srgbClr val="666666"/>
                </a:solidFill>
                <a:effectLst/>
                <a:latin typeface="Noto Sans"/>
              </a:rPr>
              <a:t>Configuaration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Noto Sans"/>
              </a:rPr>
              <a:t> space C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는 가능한 모든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configuration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의 집합을 말한다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.</a:t>
            </a:r>
          </a:p>
          <a:p>
            <a:pPr algn="l"/>
            <a:b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</a:b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///////////////////////////////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안함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///////////////////////////</a:t>
            </a:r>
          </a:p>
          <a:p>
            <a:pPr algn="l"/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 (1)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만약 로봇이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 평면위에 돌아다니는 점이라고 가정한다면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configuration space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차원의 유클리드 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 s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Noto Sans"/>
              </a:rPr>
              <a:t>pecial Euclidean group SE(2)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이고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 configuration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개의 인자로 나타낼 수 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.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(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x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in"/>
              </a:rPr>
              <a:t>,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y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)</a:t>
            </a:r>
            <a:endParaRPr lang="ko-KR" altLang="en-US" b="0" i="0" dirty="0">
              <a:solidFill>
                <a:srgbClr val="666666"/>
              </a:solidFill>
              <a:effectLst/>
              <a:latin typeface="Noto Sans"/>
            </a:endParaRPr>
          </a:p>
          <a:p>
            <a:pPr algn="l"/>
            <a:b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</a:br>
            <a:endParaRPr lang="ko-KR" altLang="en-US" b="0" i="0" dirty="0">
              <a:solidFill>
                <a:srgbClr val="666666"/>
              </a:solidFill>
              <a:effectLst/>
              <a:latin typeface="Noto Sans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(2)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만약에 로봇이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 평면위를 돌아다니는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 모양이라고 한다면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로봇은 이동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(translation)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과 회전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(rotation)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을 할 수 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. Configuration space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차원의 유클리드 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 SE(2)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이고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 configuration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개의 인자로 나타낼 수 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.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(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x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in"/>
              </a:rPr>
              <a:t>,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y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in"/>
              </a:rPr>
              <a:t>,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θ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)</a:t>
            </a:r>
            <a:endParaRPr lang="ko-KR" altLang="en-US" b="0" i="0" dirty="0">
              <a:solidFill>
                <a:srgbClr val="666666"/>
              </a:solidFill>
              <a:effectLst/>
              <a:latin typeface="Noto Sans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  </a:t>
            </a:r>
            <a:r>
              <a:rPr lang="en-US" altLang="ko-KR" b="0" i="1" dirty="0" err="1">
                <a:solidFill>
                  <a:srgbClr val="666666"/>
                </a:solidFill>
                <a:effectLst/>
                <a:latin typeface="Noto Sans"/>
              </a:rPr>
              <a:t>cf</a:t>
            </a:r>
            <a:r>
              <a:rPr lang="en-US" altLang="ko-KR" b="0" i="1" dirty="0">
                <a:solidFill>
                  <a:srgbClr val="666666"/>
                </a:solidFill>
                <a:effectLst/>
                <a:latin typeface="Noto Sans"/>
              </a:rPr>
              <a:t>) SE(2) = R^2 X SO(2) (SO(2)</a:t>
            </a:r>
            <a:r>
              <a:rPr lang="ko-KR" altLang="en-US" b="0" i="1" dirty="0">
                <a:solidFill>
                  <a:srgbClr val="666666"/>
                </a:solidFill>
                <a:effectLst/>
                <a:latin typeface="Noto Sans"/>
              </a:rPr>
              <a:t>는 </a:t>
            </a:r>
            <a:r>
              <a:rPr lang="en-US" altLang="ko-KR" b="0" i="1" dirty="0">
                <a:solidFill>
                  <a:srgbClr val="666666"/>
                </a:solidFill>
                <a:effectLst/>
                <a:latin typeface="Noto Sans"/>
              </a:rPr>
              <a:t>2D </a:t>
            </a:r>
            <a:r>
              <a:rPr lang="ko-KR" altLang="en-US" b="0" i="1" dirty="0">
                <a:solidFill>
                  <a:srgbClr val="666666"/>
                </a:solidFill>
                <a:effectLst/>
                <a:latin typeface="Noto Sans"/>
              </a:rPr>
              <a:t>회전의 </a:t>
            </a:r>
            <a:r>
              <a:rPr lang="en-US" altLang="ko-KR" b="0" i="1" dirty="0">
                <a:solidFill>
                  <a:srgbClr val="666666"/>
                </a:solidFill>
                <a:effectLst/>
                <a:latin typeface="Noto Sans"/>
              </a:rPr>
              <a:t>special orthogonal group</a:t>
            </a:r>
            <a:r>
              <a:rPr lang="ko-KR" altLang="en-US" b="0" i="1" dirty="0">
                <a:solidFill>
                  <a:srgbClr val="666666"/>
                </a:solidFill>
                <a:effectLst/>
                <a:latin typeface="Noto Sans"/>
              </a:rPr>
              <a:t>이다</a:t>
            </a:r>
            <a:r>
              <a:rPr lang="en-US" altLang="ko-KR" b="0" i="1" dirty="0">
                <a:solidFill>
                  <a:srgbClr val="666666"/>
                </a:solidFill>
                <a:effectLst/>
                <a:latin typeface="Noto Sans"/>
              </a:rPr>
              <a:t>.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 </a:t>
            </a:r>
          </a:p>
          <a:p>
            <a:pPr algn="l"/>
            <a:b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</a:br>
            <a:endParaRPr lang="ko-KR" altLang="en-US" b="0" i="0" dirty="0">
              <a:solidFill>
                <a:srgbClr val="666666"/>
              </a:solidFill>
              <a:effectLst/>
              <a:latin typeface="Noto Sans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(3)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만약 로봇이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차원의 고체모양이라면 로봇은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 공간에서 이동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회전 할 수 있을 것이다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. Configuration space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차원의 유클리드 군 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Noto Sans"/>
              </a:rPr>
              <a:t>SE(3)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 이고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 configuration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6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가지 인자로 나타낼 수 있을 것이다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이동을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"/>
              </a:rPr>
              <a:t>나타내기위한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(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x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in"/>
              </a:rPr>
              <a:t>,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y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in"/>
              </a:rPr>
              <a:t>,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z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와 회전을 나타내기 위한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(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th-italic"/>
              </a:rPr>
              <a:t>α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,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th-italic"/>
              </a:rPr>
              <a:t>β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,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th-italic"/>
              </a:rPr>
              <a:t>γ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)</a:t>
            </a:r>
            <a:endParaRPr lang="ko-KR" altLang="en-US" b="0" i="0" dirty="0">
              <a:solidFill>
                <a:srgbClr val="666666"/>
              </a:solidFill>
              <a:effectLst/>
              <a:latin typeface="Noto Sans"/>
            </a:endParaRPr>
          </a:p>
          <a:p>
            <a:pPr algn="l"/>
            <a:b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</a:br>
            <a:endParaRPr lang="ko-KR" altLang="en-US" b="0" i="0" dirty="0">
              <a:solidFill>
                <a:srgbClr val="666666"/>
              </a:solidFill>
              <a:effectLst/>
              <a:latin typeface="Noto Sans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(4)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만약 로봇이 땅에 고정되고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개의 </a:t>
            </a:r>
            <a:r>
              <a:rPr lang="ko-KR" altLang="en-US" b="1" i="0" dirty="0">
                <a:solidFill>
                  <a:srgbClr val="666666"/>
                </a:solidFill>
                <a:effectLst/>
                <a:latin typeface="Noto Sans"/>
              </a:rPr>
              <a:t>회전 관절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Noto Sans"/>
              </a:rPr>
              <a:t>(revolute joint)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를 가진 </a:t>
            </a:r>
            <a:r>
              <a:rPr lang="ko-KR" altLang="en-US" b="1" i="0" dirty="0" err="1">
                <a:solidFill>
                  <a:srgbClr val="666666"/>
                </a:solidFill>
                <a:effectLst/>
                <a:latin typeface="Noto Sans"/>
              </a:rPr>
              <a:t>로봇팔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Noto Sans"/>
              </a:rPr>
              <a:t>(manipulator)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이라면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 configuration space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N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차원의 유클리드 군이다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33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지금 그림이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 평면위를 돌아다니는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 모양이라고 가정하고 있기 때문에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모델링한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vehicle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이 이동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(translation)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과 회전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(rotation)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을 할 수 있는 상태입니다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. </a:t>
            </a:r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그래서 제가 아직 부족해서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.. </a:t>
            </a:r>
            <a:r>
              <a:rPr lang="ko-KR" altLang="en-US" dirty="0"/>
              <a:t>정확한지는 모르겠지만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configuration space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차원의 유클리드 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 SE(2)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이고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 configuration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개의 인자로 나타낼 수 있어서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q=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(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x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in"/>
              </a:rPr>
              <a:t>,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y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in"/>
              </a:rPr>
              <a:t>,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θ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)</a:t>
            </a:r>
            <a:r>
              <a:rPr lang="ko-KR" altLang="en-US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가 되고</a:t>
            </a:r>
            <a:br>
              <a:rPr lang="en-US" altLang="ko-KR" dirty="0"/>
            </a:br>
            <a:r>
              <a:rPr lang="ko-KR" altLang="en-US" dirty="0"/>
              <a:t>그래서 여기</a:t>
            </a:r>
            <a:r>
              <a:rPr lang="en-US" altLang="ko-KR" dirty="0"/>
              <a:t> (where</a:t>
            </a:r>
            <a:r>
              <a:rPr lang="ko-KR" altLang="en-US" dirty="0"/>
              <a:t>쪽</a:t>
            </a:r>
            <a:r>
              <a:rPr lang="en-US" altLang="ko-KR" dirty="0"/>
              <a:t>) configuration</a:t>
            </a:r>
            <a:r>
              <a:rPr lang="ko-KR" altLang="en-US" dirty="0"/>
              <a:t>이 </a:t>
            </a:r>
            <a:r>
              <a:rPr lang="en-US" altLang="ko-KR" dirty="0"/>
              <a:t>2</a:t>
            </a:r>
            <a:r>
              <a:rPr lang="ko-KR" altLang="en-US" dirty="0"/>
              <a:t>차원 공간</a:t>
            </a:r>
            <a:r>
              <a:rPr lang="en-US" altLang="ko-KR" dirty="0"/>
              <a:t>(</a:t>
            </a:r>
            <a:r>
              <a:rPr lang="ko-KR" altLang="en-US" dirty="0"/>
              <a:t>이동</a:t>
            </a:r>
            <a:r>
              <a:rPr lang="en-US" altLang="ko-KR" dirty="0"/>
              <a:t>)</a:t>
            </a:r>
            <a:r>
              <a:rPr lang="ko-KR" altLang="en-US" dirty="0"/>
              <a:t>과 단위원공간</a:t>
            </a:r>
            <a:r>
              <a:rPr lang="en-US" altLang="ko-KR" dirty="0"/>
              <a:t>(</a:t>
            </a:r>
            <a:r>
              <a:rPr lang="ko-KR" altLang="en-US" dirty="0"/>
              <a:t>회전</a:t>
            </a:r>
            <a:r>
              <a:rPr lang="en-US" altLang="ko-KR" dirty="0"/>
              <a:t>)</a:t>
            </a:r>
            <a:r>
              <a:rPr lang="ko-KR" altLang="en-US" dirty="0"/>
              <a:t>으로 이루어진 것 같습니다</a:t>
            </a:r>
            <a:r>
              <a:rPr lang="en-US" altLang="ko-KR" dirty="0"/>
              <a:t>. (</a:t>
            </a:r>
            <a:r>
              <a:rPr lang="ko-KR" altLang="en-US" dirty="0"/>
              <a:t>이동과 회전을 의미하기 위해서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만약 모델링이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차원의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"/>
              </a:rPr>
              <a:t>고체모양이고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 공간에서 이동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회전 할 수 있다고 가정한다면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</a:t>
            </a:r>
          </a:p>
          <a:p>
            <a:pPr algn="l"/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configuration space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차원의 유클리드 군 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Noto Sans"/>
              </a:rPr>
              <a:t>SE(3)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 이고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 configuration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6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가지 인자로 나타낼 수 있을 것이다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왜냐하면 이동을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"/>
              </a:rPr>
              <a:t>나타내기위한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(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x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in"/>
              </a:rPr>
              <a:t>,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y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in"/>
              </a:rPr>
              <a:t>,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z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와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"/>
              </a:rPr>
              <a:t>그에따른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 회전을 나타내기 위한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(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th-italic"/>
              </a:rPr>
              <a:t>α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,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th-italic"/>
              </a:rPr>
              <a:t>β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,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th-italic"/>
              </a:rPr>
              <a:t>γ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)</a:t>
            </a:r>
            <a:r>
              <a:rPr lang="ko-KR" altLang="en-US" b="0" i="0" u="none" strike="noStrike" dirty="0" err="1">
                <a:solidFill>
                  <a:srgbClr val="666666"/>
                </a:solidFill>
                <a:effectLst/>
                <a:latin typeface="MathJax_Main"/>
              </a:rPr>
              <a:t>까지해서</a:t>
            </a:r>
            <a:r>
              <a:rPr lang="ko-KR" altLang="en-US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 총 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6</a:t>
            </a:r>
            <a:r>
              <a:rPr lang="ko-KR" altLang="en-US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개가 되기 때문입니다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Noto Sans"/>
            </a:endParaRPr>
          </a:p>
          <a:p>
            <a:r>
              <a:rPr lang="en-US" altLang="ko-KR" dirty="0"/>
              <a:t>(</a:t>
            </a:r>
            <a:r>
              <a:rPr lang="ko-KR" altLang="en-US" dirty="0"/>
              <a:t>예상 질문</a:t>
            </a:r>
            <a:r>
              <a:rPr lang="en-US" altLang="ko-KR" dirty="0"/>
              <a:t>: 2</a:t>
            </a:r>
            <a:r>
              <a:rPr lang="ko-KR" altLang="en-US" dirty="0"/>
              <a:t>차원에서는 회전 인자가 한개인데 </a:t>
            </a:r>
            <a:r>
              <a:rPr lang="en-US" altLang="ko-KR" dirty="0"/>
              <a:t>3</a:t>
            </a:r>
            <a:r>
              <a:rPr lang="ko-KR" altLang="en-US" dirty="0"/>
              <a:t>차원에서는 왜 </a:t>
            </a:r>
            <a:r>
              <a:rPr lang="en-US" altLang="ko-KR" dirty="0"/>
              <a:t>3</a:t>
            </a:r>
            <a:r>
              <a:rPr lang="ko-KR" altLang="en-US" dirty="0"/>
              <a:t>개가 되나요</a:t>
            </a:r>
            <a:r>
              <a:rPr lang="en-US" altLang="ko-KR" dirty="0"/>
              <a:t>? 2</a:t>
            </a:r>
            <a:r>
              <a:rPr lang="ko-KR" altLang="en-US" dirty="0"/>
              <a:t>차원에서 도형은 </a:t>
            </a:r>
            <a:r>
              <a:rPr lang="en-US" altLang="ko-KR" dirty="0" err="1"/>
              <a:t>xy</a:t>
            </a:r>
            <a:r>
              <a:rPr lang="ko-KR" altLang="en-US" dirty="0"/>
              <a:t>평면상 한 점을 기준으로 회전을 하는데 </a:t>
            </a:r>
            <a:r>
              <a:rPr lang="en-US" altLang="ko-KR" dirty="0"/>
              <a:t>3</a:t>
            </a:r>
            <a:r>
              <a:rPr lang="ko-KR" altLang="en-US" dirty="0"/>
              <a:t>차원에서는 하나의 축</a:t>
            </a:r>
            <a:r>
              <a:rPr lang="en-US" altLang="ko-KR" dirty="0"/>
              <a:t>, </a:t>
            </a:r>
            <a:r>
              <a:rPr lang="ko-KR" altLang="en-US" dirty="0"/>
              <a:t>보통은 </a:t>
            </a:r>
            <a:r>
              <a:rPr lang="en-US" altLang="ko-KR" dirty="0"/>
              <a:t>3</a:t>
            </a:r>
            <a:r>
              <a:rPr lang="ko-KR" altLang="en-US" dirty="0"/>
              <a:t>개의 직교 축 </a:t>
            </a:r>
            <a:r>
              <a:rPr lang="en-US" altLang="ko-KR" dirty="0" err="1"/>
              <a:t>x,y,z</a:t>
            </a:r>
            <a:r>
              <a:rPr lang="en-US" altLang="ko-KR" dirty="0"/>
              <a:t> </a:t>
            </a:r>
            <a:r>
              <a:rPr lang="ko-KR" altLang="en-US" dirty="0"/>
              <a:t>중하나 또는 </a:t>
            </a:r>
            <a:r>
              <a:rPr lang="ko-KR" altLang="en-US" dirty="0" err="1"/>
              <a:t>임의의축을</a:t>
            </a:r>
            <a:r>
              <a:rPr lang="ko-KR" altLang="en-US" dirty="0"/>
              <a:t> 기준으로 회전을 </a:t>
            </a:r>
            <a:r>
              <a:rPr lang="ko-KR" altLang="en-US" dirty="0" err="1"/>
              <a:t>해야하는되기때문에</a:t>
            </a:r>
            <a:r>
              <a:rPr lang="ko-KR" altLang="en-US" dirty="0"/>
              <a:t> 인자가 </a:t>
            </a:r>
            <a:r>
              <a:rPr lang="en-US" altLang="ko-KR" dirty="0"/>
              <a:t>3</a:t>
            </a:r>
            <a:r>
              <a:rPr lang="ko-KR" altLang="en-US" dirty="0"/>
              <a:t>개가 필요하게 됩니다</a:t>
            </a:r>
            <a:r>
              <a:rPr lang="en-US" altLang="ko-KR" dirty="0"/>
              <a:t>.  (</a:t>
            </a:r>
            <a:r>
              <a:rPr lang="ko-KR" altLang="en-US" dirty="0" err="1"/>
              <a:t>오일러회전</a:t>
            </a:r>
            <a:r>
              <a:rPr lang="en-US" altLang="ko-KR" dirty="0"/>
              <a:t>) 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267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점선은 바퀴가 움직일 수 없는 방향을 </a:t>
            </a:r>
            <a:r>
              <a:rPr lang="ko-KR" altLang="en-US" dirty="0" err="1"/>
              <a:t>표현한것</a:t>
            </a:r>
            <a:r>
              <a:rPr lang="ko-KR" altLang="en-US" dirty="0"/>
              <a:t> </a:t>
            </a:r>
            <a:r>
              <a:rPr lang="ko-KR" altLang="en-US" dirty="0" err="1"/>
              <a:t>인데요</a:t>
            </a:r>
            <a:r>
              <a:rPr lang="en-US" altLang="ko-KR" dirty="0"/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두 휠 축은 점선으로 확장되어 순간 회전 중심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(ICR)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에서 교차하며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ICR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에서 뒷바퀴와 앞바퀴까지의 거리는 각각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RB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RF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en-US" altLang="ko-KR" dirty="0" err="1"/>
              <a:t>Icr</a:t>
            </a:r>
            <a:r>
              <a:rPr lang="ko-KR" altLang="en-US" dirty="0"/>
              <a:t>이라는 이 기준점</a:t>
            </a:r>
            <a:r>
              <a:rPr lang="en-US" altLang="ko-KR" dirty="0"/>
              <a:t>(reference point)</a:t>
            </a:r>
            <a:r>
              <a:rPr lang="ko-KR" altLang="en-US" dirty="0"/>
              <a:t>은 </a:t>
            </a:r>
            <a:r>
              <a:rPr lang="en-US" altLang="ko-KR" dirty="0"/>
              <a:t>circular path</a:t>
            </a:r>
            <a:r>
              <a:rPr lang="ko-KR" altLang="en-US" dirty="0"/>
              <a:t>를 따르고 각속도</a:t>
            </a:r>
            <a:r>
              <a:rPr lang="en-US" altLang="ko-KR" dirty="0"/>
              <a:t>(angular vel)</a:t>
            </a:r>
            <a:r>
              <a:rPr lang="ko-KR" altLang="en-US" dirty="0"/>
              <a:t>는 </a:t>
            </a:r>
            <a:r>
              <a:rPr lang="en-US" altLang="ko-KR" dirty="0" err="1"/>
              <a:t>Rb</a:t>
            </a:r>
            <a:r>
              <a:rPr lang="ko-KR" altLang="en-US" dirty="0"/>
              <a:t>분의</a:t>
            </a:r>
            <a:r>
              <a:rPr lang="en-US" altLang="ko-KR" dirty="0"/>
              <a:t>v</a:t>
            </a:r>
            <a:r>
              <a:rPr lang="ko-KR" altLang="en-US" dirty="0"/>
              <a:t>입니다</a:t>
            </a:r>
            <a:r>
              <a:rPr lang="en-US" altLang="ko-KR" dirty="0"/>
              <a:t>. (</a:t>
            </a:r>
            <a:r>
              <a:rPr lang="en-US" altLang="ko-KR" dirty="0" err="1"/>
              <a:t>icr</a:t>
            </a:r>
            <a:r>
              <a:rPr lang="ko-KR" altLang="en-US" dirty="0"/>
              <a:t>로부터 </a:t>
            </a:r>
            <a:r>
              <a:rPr lang="en-US" altLang="ko-KR" dirty="0"/>
              <a:t>B</a:t>
            </a:r>
            <a:r>
              <a:rPr lang="ko-KR" altLang="en-US" dirty="0"/>
              <a:t>의 각속도를 의미</a:t>
            </a:r>
            <a:r>
              <a:rPr lang="en-US" altLang="ko-KR" dirty="0"/>
              <a:t>) ,(</a:t>
            </a:r>
            <a:r>
              <a:rPr lang="ko-KR" altLang="en-US" dirty="0"/>
              <a:t>그냥 </a:t>
            </a:r>
            <a:r>
              <a:rPr lang="ko-KR" altLang="en-US" dirty="0" err="1"/>
              <a:t>세타는</a:t>
            </a:r>
            <a:r>
              <a:rPr lang="ko-KR" altLang="en-US" dirty="0"/>
              <a:t> 원점</a:t>
            </a:r>
            <a:r>
              <a:rPr lang="en-US" altLang="ko-KR" dirty="0"/>
              <a:t>{O}</a:t>
            </a:r>
            <a:r>
              <a:rPr lang="ko-KR" altLang="en-US" dirty="0"/>
              <a:t>기준에서 차량의 진행방향각을 의미</a:t>
            </a:r>
            <a:r>
              <a:rPr lang="en-US" altLang="ko-KR" dirty="0"/>
              <a:t>) (//</a:t>
            </a:r>
            <a:r>
              <a:rPr lang="ko-KR" altLang="en-US" dirty="0" err="1"/>
              <a:t>세타</a:t>
            </a:r>
            <a:r>
              <a:rPr lang="ko-KR" altLang="en-US" dirty="0"/>
              <a:t> </a:t>
            </a:r>
            <a:r>
              <a:rPr lang="ko-KR" altLang="en-US" dirty="0" err="1"/>
              <a:t>닷은</a:t>
            </a:r>
            <a:r>
              <a:rPr lang="ko-KR" altLang="en-US" dirty="0"/>
              <a:t> 감마</a:t>
            </a:r>
            <a:r>
              <a:rPr lang="en-US" altLang="ko-KR" dirty="0"/>
              <a:t>(</a:t>
            </a:r>
            <a:r>
              <a:rPr lang="ko-KR" altLang="en-US" dirty="0" err="1"/>
              <a:t>스티어링휠각</a:t>
            </a:r>
            <a:r>
              <a:rPr lang="en-US" altLang="ko-KR" dirty="0"/>
              <a:t>)</a:t>
            </a:r>
            <a:r>
              <a:rPr lang="ko-KR" altLang="en-US" dirty="0"/>
              <a:t>이랑 </a:t>
            </a:r>
            <a:r>
              <a:rPr lang="ko-KR" altLang="en-US" dirty="0" err="1"/>
              <a:t>같은거같음</a:t>
            </a:r>
            <a:r>
              <a:rPr lang="en-US" altLang="ko-KR" dirty="0"/>
              <a:t>//)</a:t>
            </a:r>
          </a:p>
          <a:p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L </a:t>
            </a:r>
            <a:r>
              <a:rPr lang="ko-KR" altLang="en-US" dirty="0"/>
              <a:t>이 차량 휠 간의 거리라고 </a:t>
            </a:r>
            <a:r>
              <a:rPr lang="ko-KR" altLang="en-US" dirty="0" err="1"/>
              <a:t>했을때</a:t>
            </a:r>
            <a:r>
              <a:rPr lang="ko-KR" altLang="en-US" dirty="0"/>
              <a:t> 회전반경 </a:t>
            </a:r>
            <a:r>
              <a:rPr lang="en-US" altLang="ko-KR" dirty="0"/>
              <a:t>turning radius(</a:t>
            </a:r>
            <a:r>
              <a:rPr lang="en-US" altLang="ko-KR" dirty="0" err="1"/>
              <a:t>Rb</a:t>
            </a:r>
            <a:r>
              <a:rPr lang="en-US" altLang="ko-KR" dirty="0"/>
              <a:t>) =  L/tan(gamma = robot steering angle(rad)). </a:t>
            </a:r>
          </a:p>
          <a:p>
            <a:endParaRPr lang="en-US" altLang="ko-KR" dirty="0"/>
          </a:p>
          <a:p>
            <a:r>
              <a:rPr lang="ko-KR" altLang="en-US" dirty="0"/>
              <a:t>수식을 살펴보면 비례관계와 반비례 관계를 알 수 있는데</a:t>
            </a:r>
            <a:endParaRPr lang="en-US" altLang="ko-KR" dirty="0"/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차량 길이에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길어짐에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따라 터닝 서클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회전반경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 증가하게 될 것이고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조향각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감마는 일반적으로 기계적으로 제한되겠지만 그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조향각의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최대값은 회전반경의 최소값을 나타낸다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dirty="0"/>
              <a:t>그리고 그림을 보시면</a:t>
            </a:r>
            <a:r>
              <a:rPr lang="en-US" altLang="ko-KR" dirty="0"/>
              <a:t> RF </a:t>
            </a:r>
            <a:r>
              <a:rPr lang="ko-KR" altLang="en-US" dirty="0"/>
              <a:t>가</a:t>
            </a:r>
            <a:r>
              <a:rPr lang="en-US" altLang="ko-KR" dirty="0"/>
              <a:t>&gt;RB </a:t>
            </a:r>
            <a:r>
              <a:rPr lang="ko-KR" altLang="en-US" dirty="0"/>
              <a:t>보다 큰 것을 알 수 있는데 이는 앞바퀴가 뒷바퀴보다 더 긴 경로를 따라서 더 빨리 회전해야 함을 의미합니다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길이가 </a:t>
            </a:r>
            <a:r>
              <a:rPr lang="ko-KR" altLang="en-US" dirty="0" err="1"/>
              <a:t>다른점때문에</a:t>
            </a:r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ko-KR" altLang="en-US" dirty="0" err="1"/>
              <a:t>액커맨</a:t>
            </a:r>
            <a:r>
              <a:rPr lang="ko-KR" altLang="en-US" dirty="0"/>
              <a:t> 스티어링 메커니즘이 나오는데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745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륜 차량이 코너를 돌 때 두 개의 </a:t>
            </a:r>
            <a:r>
              <a:rPr lang="ko-KR" altLang="en-US" dirty="0" err="1"/>
              <a:t>조향</a:t>
            </a:r>
            <a:r>
              <a:rPr lang="ko-KR" altLang="en-US" dirty="0"/>
              <a:t> </a:t>
            </a:r>
            <a:r>
              <a:rPr lang="ko-KR" altLang="en-US" dirty="0" err="1"/>
              <a:t>휠은</a:t>
            </a:r>
            <a:r>
              <a:rPr lang="ko-KR" altLang="en-US" dirty="0"/>
              <a:t> 서로 다른 반지름의 원형 경로를 따라서 돌기 때문에 </a:t>
            </a:r>
            <a:endParaRPr lang="en-US" altLang="ko-KR" dirty="0"/>
          </a:p>
          <a:p>
            <a:r>
              <a:rPr lang="ko-KR" altLang="en-US" dirty="0"/>
              <a:t>깔끔하게 코너링을 하기 위해서는 </a:t>
            </a:r>
            <a:r>
              <a:rPr lang="ko-KR" altLang="en-US" dirty="0" err="1"/>
              <a:t>조향</a:t>
            </a:r>
            <a:r>
              <a:rPr lang="ko-KR" altLang="en-US" dirty="0"/>
              <a:t> 각도를 약간 다르게 설계해야 한다는 것이 </a:t>
            </a:r>
            <a:r>
              <a:rPr lang="ko-KR" altLang="en-US" dirty="0" err="1"/>
              <a:t>애커맨</a:t>
            </a:r>
            <a:r>
              <a:rPr lang="ko-KR" altLang="en-US" dirty="0"/>
              <a:t> 스티어링 </a:t>
            </a:r>
            <a:r>
              <a:rPr lang="ko-KR" altLang="en-US" dirty="0" err="1"/>
              <a:t>지오메트리의</a:t>
            </a:r>
            <a:r>
              <a:rPr lang="ko-KR" altLang="en-US" dirty="0"/>
              <a:t> 핵심입니다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편의상 왼쪽을 </a:t>
            </a:r>
            <a:r>
              <a:rPr lang="en-US" altLang="ko-KR" dirty="0" err="1"/>
              <a:t>γl</a:t>
            </a:r>
            <a:r>
              <a:rPr lang="en-US" altLang="ko-KR" dirty="0"/>
              <a:t>(gamma l) </a:t>
            </a:r>
            <a:r>
              <a:rPr lang="ko-KR" altLang="en-US" dirty="0"/>
              <a:t>오른쪽을 </a:t>
            </a:r>
            <a:r>
              <a:rPr lang="en-US" altLang="ko-KR" dirty="0" err="1"/>
              <a:t>γr</a:t>
            </a:r>
            <a:r>
              <a:rPr lang="en-US" altLang="ko-KR" dirty="0"/>
              <a:t>(gamma r)</a:t>
            </a:r>
            <a:r>
              <a:rPr lang="ko-KR" altLang="en-US" dirty="0"/>
              <a:t>이라고 생각하겠습니다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차가 회전을 </a:t>
            </a:r>
            <a:r>
              <a:rPr lang="ko-KR" altLang="en-US" dirty="0" err="1"/>
              <a:t>할때</a:t>
            </a:r>
            <a:r>
              <a:rPr lang="ko-KR" altLang="en-US" dirty="0"/>
              <a:t> 앞쪽의 왼쪽바퀴의 법선 오른쪽 바퀴의 </a:t>
            </a:r>
            <a:r>
              <a:rPr lang="ko-KR" altLang="en-US" dirty="0" err="1"/>
              <a:t>법선과</a:t>
            </a:r>
            <a:r>
              <a:rPr lang="ko-KR" altLang="en-US" dirty="0"/>
              <a:t> 뒤쪽바퀴를 연장한 선이 만난 중심점을 기준으로 회전을 하게 되는데</a:t>
            </a:r>
            <a:endParaRPr lang="en-US" altLang="ko-KR" dirty="0"/>
          </a:p>
          <a:p>
            <a:r>
              <a:rPr lang="ko-KR" altLang="en-US" dirty="0"/>
              <a:t>이때 만약 이 사진처럼 앞쪽의 양바퀴가 똑같은 각도로 스티어링 되어있다고 생각해보면 각각의 바퀴에서 뻗어 나온 </a:t>
            </a:r>
            <a:r>
              <a:rPr lang="ko-KR" altLang="en-US" dirty="0" err="1"/>
              <a:t>법선이</a:t>
            </a:r>
            <a:r>
              <a:rPr lang="ko-KR" altLang="en-US" dirty="0"/>
              <a:t> 한 점에서 모이지 않게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이쪽 바퀴는 이점을 기준으로 이쪽 바퀴는 이점을 중심으로 회전을 하려고 </a:t>
            </a:r>
            <a:r>
              <a:rPr lang="ko-KR" altLang="en-US" dirty="0" err="1"/>
              <a:t>하게되는</a:t>
            </a:r>
            <a:r>
              <a:rPr lang="ko-KR" altLang="en-US" dirty="0"/>
              <a:t> </a:t>
            </a:r>
            <a:r>
              <a:rPr lang="ko-KR" altLang="en-US" dirty="0" err="1"/>
              <a:t>미스매칭이</a:t>
            </a:r>
            <a:r>
              <a:rPr lang="ko-KR" altLang="en-US" dirty="0"/>
              <a:t> 일어나게 되어서 특히 회전반경이 짧다면 자동차가 끌리게 됩니다</a:t>
            </a:r>
            <a:r>
              <a:rPr lang="en-US" altLang="ko-KR" dirty="0"/>
              <a:t>.(</a:t>
            </a:r>
            <a:r>
              <a:rPr lang="ko-KR" altLang="en-US" dirty="0"/>
              <a:t>한쪽바퀴가 </a:t>
            </a:r>
            <a:r>
              <a:rPr lang="ko-KR" altLang="en-US" dirty="0" err="1"/>
              <a:t>다른쪽</a:t>
            </a:r>
            <a:r>
              <a:rPr lang="ko-KR" altLang="en-US" dirty="0"/>
              <a:t> 바퀴를 끌면서 회전하는 모양이 되므로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그렇게 된다면 자연스럽게 타이어의 마모 및 파손이 심해지게 </a:t>
            </a:r>
            <a:r>
              <a:rPr lang="ko-KR" altLang="en-US" dirty="0" err="1"/>
              <a:t>될것입니다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일반적으로 </a:t>
            </a:r>
            <a:r>
              <a:rPr lang="en-US" altLang="ko-KR" dirty="0"/>
              <a:t>Ackermann </a:t>
            </a:r>
            <a:r>
              <a:rPr lang="ko-KR" altLang="en-US" dirty="0"/>
              <a:t>스티어링 메커니즘이 적용이 되면 타이어의 마모 및 파손이 감소한다</a:t>
            </a:r>
            <a:r>
              <a:rPr lang="en-US" altLang="ko-KR" dirty="0"/>
              <a:t> </a:t>
            </a:r>
            <a:r>
              <a:rPr lang="ko-KR" altLang="en-US" dirty="0"/>
              <a:t>깔끔한 코너링이 가능하게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구동 </a:t>
            </a:r>
            <a:r>
              <a:rPr lang="ko-KR" altLang="en-US" dirty="0" err="1"/>
              <a:t>휠은</a:t>
            </a:r>
            <a:r>
              <a:rPr lang="ko-KR" altLang="en-US" dirty="0"/>
              <a:t> 코너에서 서로 다른 속도로 회전해야 하므로 모터와 구동 휠 사이에 </a:t>
            </a:r>
            <a:r>
              <a:rPr lang="ko-KR" altLang="en-US" dirty="0" err="1"/>
              <a:t>디퍼렌셜</a:t>
            </a:r>
            <a:r>
              <a:rPr lang="ko-KR" altLang="en-US" dirty="0"/>
              <a:t> 변속 장치가 필요하다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621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그리고 이 모델링은 차량의 속도를 설명할 수 있지만 </a:t>
            </a:r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속도를 유발하는 힘이나 토크를 설명할 수 없기 때문에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키네마틱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모델이라고 불린다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참고로 글로벌 좌표계 기준 차량의 속도는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vcosθ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,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vsinθ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Theta-dot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rate of change of heading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회전 비율이라고 하는데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헤딩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레이트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또는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yaw(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레이트라고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하며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자이로스코프로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차량이 얼마나 회전하였는지 측정할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또한 반경이 다른 반경의 호를 따라가는 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en-US" altLang="ko-KR" dirty="0" err="1"/>
              <a:t>γl</a:t>
            </a:r>
            <a:r>
              <a:rPr lang="en-US" altLang="ko-KR" dirty="0"/>
              <a:t>(gamma l)</a:t>
            </a:r>
            <a:r>
              <a:rPr lang="ko-KR" altLang="en-US" dirty="0"/>
              <a:t> </a:t>
            </a:r>
            <a:r>
              <a:rPr lang="en-US" altLang="ko-KR" dirty="0" err="1"/>
              <a:t>γr</a:t>
            </a:r>
            <a:r>
              <a:rPr lang="en-US" altLang="ko-KR" dirty="0"/>
              <a:t>(gamma r)</a:t>
            </a:r>
            <a:r>
              <a:rPr lang="ko-KR" altLang="en-US" dirty="0"/>
              <a:t>에 해당하는 서로 다른 각속도로 회전하는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차량의 좌측 및 우측에 있는 비 구동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각 속도에서 추론할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여기서 공식을 보고 몇 가지 다른 중요한 특성을 알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v=0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일 때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세타닷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=0;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차량이 움직이지 않을 때는 차량의 방향을 변경할 수 없다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조향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각도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γ =pi/2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가 뒷바퀴와 앞바퀴가 직교하면 차량이 앞으로 나아갈 수 없고 모델링이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미확정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영역으로 진입한다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그리고 글로벌 좌표계에서 차량의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y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방향으로 속도에 대한 표현을 쓸 수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이것은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nonholonomic(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논홀로노믹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제약조건이라고 불리며 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4.3.1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장에서 더 자세히 논의될 것이다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185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자동차와 같은 자동차에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조향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장착하는 것은 기계적으로 복잡하다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디퍼렌셜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스티어링은 이 문제를 해결하며 차량의 양쪽에서 휠 속도를 독립적으로 제어하여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조향한다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속도가 같지 않으면 차량이 회전한다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 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dirty="0" err="1"/>
              <a:t>휠이</a:t>
            </a:r>
            <a:r>
              <a:rPr lang="ko-KR" altLang="en-US" dirty="0"/>
              <a:t> 옆으로 미끄러질 수 없기 때문에 차량의 속도는 차량의 </a:t>
            </a:r>
            <a:r>
              <a:rPr lang="en-US" altLang="ko-KR" dirty="0"/>
              <a:t>x-</a:t>
            </a:r>
            <a:r>
              <a:rPr lang="ko-KR" altLang="en-US" dirty="0"/>
              <a:t>방향에서 결정 </a:t>
            </a:r>
            <a:r>
              <a:rPr lang="en-US" altLang="ko-KR" dirty="0"/>
              <a:t>v, y-</a:t>
            </a:r>
            <a:r>
              <a:rPr lang="ko-KR" altLang="en-US" dirty="0"/>
              <a:t>방향에서 </a:t>
            </a:r>
            <a:r>
              <a:rPr lang="en-US" altLang="ko-KR" dirty="0"/>
              <a:t>0</a:t>
            </a:r>
            <a:r>
              <a:rPr lang="ko-KR" altLang="en-US" dirty="0"/>
              <a:t>이기 때문에</a:t>
            </a:r>
            <a:r>
              <a:rPr lang="en-US" altLang="ko-KR" dirty="0"/>
              <a:t> </a:t>
            </a:r>
            <a:r>
              <a:rPr lang="ko-KR" altLang="en-US" dirty="0"/>
              <a:t>차량 프레임 </a:t>
            </a:r>
            <a:r>
              <a:rPr lang="en-US" altLang="ko-KR" dirty="0"/>
              <a:t>{B}</a:t>
            </a:r>
            <a:r>
              <a:rPr lang="ko-KR" altLang="en-US" dirty="0"/>
              <a:t>기준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Bv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=(v,0)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라고 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차량의 포즈는 그림 에 표시된 차체 좌표 프레임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{B}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에 의해 표시되며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차량의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축은 차량의 전방 방향에 있고 그 원점은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중심에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차량의 구성은 일반화된 좌표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q =(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x,y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θ 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로 표현된다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r>
              <a:rPr lang="en-US" altLang="ko-KR" dirty="0"/>
              <a:t>Configuration</a:t>
            </a:r>
            <a:r>
              <a:rPr lang="ko-KR" altLang="en-US" dirty="0"/>
              <a:t> 개념은 </a:t>
            </a:r>
            <a:r>
              <a:rPr lang="en-US" altLang="ko-KR" dirty="0"/>
              <a:t>car-like </a:t>
            </a:r>
            <a:r>
              <a:rPr lang="ko-KR" altLang="en-US" dirty="0"/>
              <a:t>모델링과 동일합니다</a:t>
            </a:r>
            <a:r>
              <a:rPr lang="en-US" altLang="ko-KR" dirty="0"/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차량은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ICR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을 중심으로 곡선 경로를 따른다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좌측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RL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반경의 호를 따라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vL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속도로 이동하고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우측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RR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반경의 호를 따라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vR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속도로 이동한다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디퍼렌셜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구동 로봇은 옅은 회색으로 표시되며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근사화된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모델링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vehicle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은 짙은 회색으로 표시된다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차량의 차체 좌표 프레임은 빨간색으로 표시되고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글로벌 좌표계는 파란색으로 표시된다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궤도 추적 제어를 위해 대체 차체 프레임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{B-dot}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사용할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614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{B}</a:t>
            </a:r>
            <a:r>
              <a:rPr lang="ko-KR" altLang="en-US" dirty="0"/>
              <a:t>의 각속도는 </a:t>
            </a:r>
            <a:r>
              <a:rPr lang="ko-KR" altLang="en-US" dirty="0" err="1"/>
              <a:t>세타닷</a:t>
            </a:r>
            <a:r>
              <a:rPr lang="ko-KR" altLang="en-US" dirty="0"/>
              <a:t> </a:t>
            </a:r>
            <a:r>
              <a:rPr lang="en-US" altLang="ko-KR" dirty="0"/>
              <a:t>= VL/RL = VR/RR</a:t>
            </a:r>
            <a:r>
              <a:rPr lang="ko-KR" altLang="en-US" dirty="0"/>
              <a:t>이고</a:t>
            </a:r>
            <a:endParaRPr lang="en-US" altLang="ko-KR" dirty="0"/>
          </a:p>
          <a:p>
            <a:r>
              <a:rPr lang="en-US" altLang="ko-KR" dirty="0"/>
              <a:t>RR= RL+W</a:t>
            </a:r>
            <a:r>
              <a:rPr lang="ko-KR" altLang="en-US" dirty="0"/>
              <a:t>이므로 </a:t>
            </a:r>
            <a:r>
              <a:rPr lang="ko-KR" altLang="en-US" dirty="0" err="1"/>
              <a:t>세타닷</a:t>
            </a:r>
            <a:r>
              <a:rPr lang="en-US" altLang="ko-KR" dirty="0"/>
              <a:t>(turn rate)</a:t>
            </a:r>
            <a:r>
              <a:rPr lang="ko-KR" altLang="en-US" dirty="0"/>
              <a:t>은 </a:t>
            </a:r>
            <a:r>
              <a:rPr lang="en-US" altLang="ko-KR" dirty="0"/>
              <a:t>VR-VL/W </a:t>
            </a:r>
            <a:r>
              <a:rPr lang="ko-KR" altLang="en-US" dirty="0"/>
              <a:t>로 다시 표현될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10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따라서 운동 방정식은 다음과 같다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여기서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vehicle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속도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=(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vR+vL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절반이고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및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델타는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=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vR-vL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로 각각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average and differential velocities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가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r>
              <a:rPr lang="ko-KR" altLang="en-US" dirty="0"/>
              <a:t>그렇기때문에 우리가 원하는 </a:t>
            </a:r>
            <a:r>
              <a:rPr lang="en-US" altLang="ko-KR" dirty="0"/>
              <a:t>vehicle</a:t>
            </a:r>
            <a:r>
              <a:rPr lang="ko-KR" altLang="en-US" dirty="0"/>
              <a:t>의 속도 </a:t>
            </a:r>
            <a:r>
              <a:rPr lang="en-US" altLang="ko-KR" dirty="0"/>
              <a:t>v</a:t>
            </a:r>
            <a:r>
              <a:rPr lang="ko-KR" altLang="en-US" dirty="0"/>
              <a:t>를 위해서 </a:t>
            </a:r>
            <a:r>
              <a:rPr lang="en-US" altLang="ko-KR" dirty="0" err="1"/>
              <a:t>vR</a:t>
            </a:r>
            <a:r>
              <a:rPr lang="ko-KR" altLang="en-US" dirty="0"/>
              <a:t>과 </a:t>
            </a:r>
            <a:r>
              <a:rPr lang="en-US" altLang="ko-KR" dirty="0" err="1"/>
              <a:t>vL</a:t>
            </a:r>
            <a:r>
              <a:rPr lang="ko-KR" altLang="en-US" dirty="0"/>
              <a:t>을 이용해서 </a:t>
            </a:r>
            <a:r>
              <a:rPr lang="en-US" altLang="ko-KR" dirty="0"/>
              <a:t>theta-dot</a:t>
            </a:r>
            <a:r>
              <a:rPr lang="ko-KR" altLang="en-US" dirty="0"/>
              <a:t>을 표현했기때문에 이 모델링은 </a:t>
            </a:r>
            <a:r>
              <a:rPr lang="ko-KR" altLang="en-US" dirty="0" err="1"/>
              <a:t>외발자전거</a:t>
            </a:r>
            <a:r>
              <a:rPr lang="en-US" altLang="ko-KR" dirty="0"/>
              <a:t>,unicycle modeling</a:t>
            </a:r>
            <a:r>
              <a:rPr lang="ko-KR" altLang="en-US" dirty="0"/>
              <a:t>이라고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381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정의한 </a:t>
            </a:r>
            <a:r>
              <a:rPr lang="en-US" altLang="ko-KR" dirty="0"/>
              <a:t>Car-Like Mobile Robot</a:t>
            </a:r>
            <a:r>
              <a:rPr lang="ko-KR" altLang="en-US" dirty="0"/>
              <a:t>의 운동방정식과 유사점과 차이점이 존재하는데 </a:t>
            </a:r>
            <a:endParaRPr lang="en-US" altLang="ko-KR" dirty="0"/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먼저 차이점부터 보자면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Differentially-steered vehicle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경우 이 차량의 회전율은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v∆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에 정비례하며 속도와 무관하며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차량이 전진하지 않아도 회전할 수 있다는 것을 암시합니다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그림에 나타낸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륜 케이스의 경우 바퀴의 축이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ICR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과 교차하지 않으므로 차량이 회전할 때 휠 속도 벡터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vL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과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vR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 경로에 접하지 않기때문에</a:t>
            </a:r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측면 방향에 미끄러짐 방지 구속조건을 위반하는 구성 요소가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이로 인해 차량이 그 자리에서 회전할 때 극도의 미끄러짐이나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스커핑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강한 마찰에 의한 거친 마모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 발생하므로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differential steering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스키드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조향이라고도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64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그리고 유사한 점을 보자면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Car-Like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Mobile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Robot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처럼 글로벌 좌표계에서 차량의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방향의 속도에 대한 식을 쓸 수 있는데 식이 똑같습니다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그래서 마찬가지로 이것도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nonholonomic(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논홀로노믹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제약조건을 가집니다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en-US" altLang="ko-KR" dirty="0"/>
              <a:t>//</a:t>
            </a:r>
            <a:r>
              <a:rPr lang="ko-KR" altLang="en-US" dirty="0"/>
              <a:t>그 자리에서 회전할 수 있는 능력은 차량을 </a:t>
            </a:r>
            <a:r>
              <a:rPr lang="ko-KR" altLang="en-US" dirty="0" err="1"/>
              <a:t>홀로노믹</a:t>
            </a:r>
            <a:r>
              <a:rPr lang="ko-KR" altLang="en-US" dirty="0"/>
              <a:t> 하게 만드는 것이 아니며</a:t>
            </a:r>
            <a:r>
              <a:rPr lang="en-US" altLang="ko-KR" dirty="0"/>
              <a:t>//</a:t>
            </a:r>
            <a:r>
              <a:rPr lang="ko-KR" altLang="en-US" dirty="0"/>
              <a:t> </a:t>
            </a:r>
          </a:p>
          <a:p>
            <a:endParaRPr lang="ko-KR" altLang="en-US" dirty="0"/>
          </a:p>
          <a:p>
            <a:r>
              <a:rPr lang="en-US" altLang="ko-KR" dirty="0"/>
              <a:t>//</a:t>
            </a:r>
            <a:r>
              <a:rPr lang="ko-KR" altLang="en-US" dirty="0"/>
              <a:t>다음에 논의할 임의의 방향으로 움직이는 능력과 근본적으로 다르다는 점에 유의해야 한다</a:t>
            </a:r>
            <a:r>
              <a:rPr lang="en-US" altLang="ko-KR" dirty="0"/>
              <a:t>.//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555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한 가지 전략은 세상을 매우 단순하게 감지하고 감지되는 것에 반응하는 방법이 있겠습니다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예를 들어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그림에서 볼 수 있는 로봇 거북이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엘시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II.1a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1940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년대에 지어졌으며 빛의 위치에 대한 어떠한 명시적인 계획이나 지식도 갖지 않고 광원을 찾기 위한 환경에만 반응했다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이러한 반응적 접근방식의 대안책은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그림에서 볼 수 있는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1960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년대 로봇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Shakey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에서 구체화되었다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Shakey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3D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지각 능력이 있고 환경 지도를 만든 다음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 지도에 대해 추론하여 목적지까지의 경로를 계획했다고 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6906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차량의 레퍼런스 프레임을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B-dot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으로 옮긴다면 운동방정식을 다음과 같은 행렬형태로 쓸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여기서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 그림에서의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B-dot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간의 거리에 해당 하는 빗변이고 오메가는 프레임을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B-dot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옮길때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각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좌표간에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회전을 한번씩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해야되서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넣은 인자 같습니다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.)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그리고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a≠0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이라면 역행렬로 넘겨주어서 프레임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{B′}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원점에 대해 임의 속도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(x-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dot,y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-dot)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를 달성하는 데 필요한 전방 속도와 회전율을 얻는 형태로 만들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424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omnidirectional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바퀴의 두 종류를 나타낸 사진인데요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바퀴가 옆으로 굴러가도록 허용하고 있고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코르티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벡스로보틱스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), b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 바퀴가 옆으로 움직일 수 있도록 허용하고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.(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넥서스로보틱스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지금까지 논의한 차량들은 측면 운동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즉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the nonholonomic constrain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구속조건에 제약을 두고 있어 목표하는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pose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를 달성하기 위해서는 복잡한 기동이 필요하다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dirty="0"/>
              <a:t>그래서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왼쪽 그림은 구속 조건을 제거하고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옴니디렉셔널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모션을 허용하게 해주는 대안적인 휠 이라고 볼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dirty="0"/>
              <a:t>좀더 </a:t>
            </a:r>
            <a:r>
              <a:rPr lang="ko-KR" altLang="en-US" dirty="0" err="1"/>
              <a:t>래디컬한</a:t>
            </a:r>
            <a:r>
              <a:rPr lang="ko-KR" altLang="en-US" dirty="0"/>
              <a:t> </a:t>
            </a:r>
            <a:r>
              <a:rPr lang="ko-KR" altLang="en-US" dirty="0" err="1"/>
              <a:t>옴니디렉셔널</a:t>
            </a:r>
            <a:r>
              <a:rPr lang="ko-KR" altLang="en-US" dirty="0"/>
              <a:t> </a:t>
            </a:r>
            <a:r>
              <a:rPr lang="ko-KR" altLang="en-US" dirty="0" err="1"/>
              <a:t>휠은</a:t>
            </a:r>
            <a:r>
              <a:rPr lang="ko-KR" altLang="en-US" dirty="0"/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은 오른쪽 그림에 나타난 구형 바퀴라고 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 섹션에서는 그림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에 표시된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메카넘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또는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"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스웨디쉬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"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여태까지 해왔던 것 처럼 도식으로 모델링 해보도록 하겠습니다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113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위 그림은 평면상에서의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메카넘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휠 도식입니다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가벼운 롤러가 바퀴 위에 있고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어두운 롤러가 지면에 닿아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녹색 화살표는 롤링 방향을 나타낸다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여기서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축은 휠 움직임의 방향을 가리키는데 동시에 휠 좌표 프레임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{W}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설정합니다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회전하면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R ϖ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xw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햇의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전방 속도가 발생합니다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여기서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은 휠 반지름이고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ϖ(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오메가 오버라인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은 휠 회전율로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ϖ =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vw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/R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인데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즉 원하는 속도를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구하려고할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때 휠 반지름과 몇 바퀴 회전하는 지 그런 회전율과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어느방향으로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나가는지가 인자로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사용되는것입니다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그러나 여기서 중요한 점이 롤러는 녹색 선으로 표시된 방향으로 자유롭게 롤링 할 수 있다는 점입니다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왜냐하면 </a:t>
            </a:r>
            <a:r>
              <a:rPr lang="en-US" altLang="ko-KR" dirty="0"/>
              <a:t>roller axis </a:t>
            </a:r>
            <a:r>
              <a:rPr lang="ko-KR" altLang="en-US" dirty="0"/>
              <a:t>에 수직이기때문에 그 방향으로 잠재적으로 약간이나마 임의의 속도가 존재할 수 밖에 없기 때문입니다</a:t>
            </a:r>
            <a:r>
              <a:rPr lang="en-US" altLang="ko-KR" dirty="0"/>
              <a:t>.</a:t>
            </a:r>
          </a:p>
          <a:p>
            <a:br>
              <a:rPr lang="ko-KR" altLang="en-US" dirty="0"/>
            </a:br>
            <a:r>
              <a:rPr lang="ko-KR" altLang="en-US" dirty="0"/>
              <a:t>그래서 결국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원하는 속도 파란색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 휠 동작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Xw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햇의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방향과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그리고 롤링 방향으로 두 개의 구성 요소로 분해될 수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그래서 식이 파란색 선으로 칠해진 원하는 속도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가 두가지로 나뉘게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여기서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Vw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 휠 자체 회전으로 인한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속도고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Vr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은 롤링 속도입니다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이때 원하는 속도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의식을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구성 요소 형태로 표현하면 이렇게 표현 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그리고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rolling speed term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vr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=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vy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/sinα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를 적용하면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yw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햇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term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 사라지고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xw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햇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term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약분되서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최종적으로 </a:t>
            </a:r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휠 자체 회전으로 인한 속도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term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을 얻어 낼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br>
              <a:rPr lang="ko-KR" altLang="en-US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α = 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일 경우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롤러 축이 휠 축과 평행하고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트랙션을 제공할 수 없으므로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Vw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가 정의 되지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br>
              <a:rPr lang="ko-KR" altLang="en-US" dirty="0"/>
            </a:br>
            <a:endParaRPr lang="en-US" altLang="ko-KR" dirty="0"/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α =pi/2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인 경우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앞에서 봤던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사진의 경우를 의미하는데요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측면 롤링은 허용하지만 측면 구동 즉 사이드 웨이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드라이빙은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허용하지는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86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단일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메카넘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롤링 방향에서 어떤 제어도 허용하지 않지만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개 이상의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메카넘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휠에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대해 적절하게 배열된 경우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어떤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롤링 방향에서의 동작은 다른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휠에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의해 구동된다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개의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메카넘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있는 차량은 왼쪽 그림 에 나와 있는데요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포즈는 차량의 전방 방향에서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축 기준 차체 프레임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{B}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으로 나타낼 수 있고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중심에서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centroid(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무게중심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으로 표현된다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en-US" altLang="ko-KR" dirty="0"/>
              <a:t>configuration</a:t>
            </a:r>
            <a:r>
              <a:rPr lang="ko-KR" altLang="en-US" dirty="0"/>
              <a:t>의 경우 여태까지 했던 모델링과 마찬가지로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q=(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x,y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θ 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로 표시됩니다  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dirty="0"/>
              <a:t>아까 설명한 대로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롤러 녹색 선은 롤러 축과 직교하는데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회전하지 않을 때 차량이 어떤 방향으로도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롤링하거나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회전할 수 없음을 의미한다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아까도 마찬가지로 직교를 했고 그에 따라 잠재적인 속도가 존재했지만 이 경우는 어떤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동작은 다른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휠에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의해 제약이 생기기 때문인 것 같습니다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753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각각의 회색 점으로 표시된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륜 접촉점에는 좌표 벡터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Bpi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가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원하는 차체 속도는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BvB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그리고 각속도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오메가로 정의 하면 </a:t>
            </a:r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 경우 각 휠 접촉 지점의 속도는 다음 식과 같습니다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주의해야할 점은 휠 </a:t>
            </a:r>
            <a:r>
              <a:rPr lang="en-US" altLang="ko-KR" dirty="0"/>
              <a:t>2</a:t>
            </a:r>
            <a:r>
              <a:rPr lang="ko-KR" altLang="en-US" dirty="0"/>
              <a:t>번과 </a:t>
            </a:r>
            <a:r>
              <a:rPr lang="en-US" altLang="ko-KR" dirty="0"/>
              <a:t>4</a:t>
            </a:r>
            <a:r>
              <a:rPr lang="ko-KR" altLang="en-US" dirty="0"/>
              <a:t>번에 대해 </a:t>
            </a:r>
            <a:r>
              <a:rPr lang="en-US" altLang="ko-KR" dirty="0"/>
              <a:t>α</a:t>
            </a:r>
            <a:r>
              <a:rPr lang="ko-KR" altLang="en-US" dirty="0"/>
              <a:t>가 반대 기호를 가지고 있다는 점이 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198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비행로봇이나 무인항공기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(UAV)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 그림과 같이 점점 보편화되고 있으며 거대한 크기와 형태에 있어 다양합니다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응용 분야로는 군사 작전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감시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기상 관측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로봇 연구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상업 사진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그리고 개인적인 취미활동도 포함됩니다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책에서는 특히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가지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Flying Robots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들을 설명했는데 간단하게만 소개하면 </a:t>
            </a:r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en-US" altLang="ko-KR" dirty="0"/>
              <a:t>MAV</a:t>
            </a:r>
            <a:r>
              <a:rPr lang="ko-KR" altLang="en-US" dirty="0"/>
              <a:t>는 </a:t>
            </a:r>
            <a:r>
              <a:rPr lang="en-US" altLang="ko-KR" dirty="0"/>
              <a:t>15cm</a:t>
            </a:r>
            <a:r>
              <a:rPr lang="ko-KR" altLang="en-US" dirty="0"/>
              <a:t>이하의 아주 작은 </a:t>
            </a:r>
            <a:r>
              <a:rPr lang="en-US" altLang="ko-KR" dirty="0"/>
              <a:t>micro air vehicle</a:t>
            </a:r>
            <a:r>
              <a:rPr lang="ko-KR" altLang="en-US" dirty="0"/>
              <a:t>이고</a:t>
            </a:r>
            <a:endParaRPr lang="en-US" altLang="ko-KR" dirty="0"/>
          </a:p>
          <a:p>
            <a:r>
              <a:rPr lang="en-US" altLang="ko-KR" dirty="0"/>
              <a:t>Fixed wing UAV</a:t>
            </a:r>
            <a:r>
              <a:rPr lang="ko-KR" altLang="en-US" dirty="0"/>
              <a:t>는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비행을 위한 전방 추력 및 제어 표면을 제공하기 위해 날개를 가진 여객기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프로펠러 또는 제트기와 원칙적으로 유사하다고 합니다</a:t>
            </a:r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dirty="0" err="1"/>
              <a:t>로터크래프트</a:t>
            </a:r>
            <a:r>
              <a:rPr lang="ko-KR" altLang="en-US" dirty="0"/>
              <a:t> </a:t>
            </a:r>
            <a:r>
              <a:rPr lang="en-US" altLang="ko-KR" dirty="0"/>
              <a:t>UAV</a:t>
            </a:r>
            <a:r>
              <a:rPr lang="ko-KR" altLang="en-US" dirty="0"/>
              <a:t>는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수직으로 이륙할 수 있고 공중 맴돌 수 있다는 장점이 있다고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8239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Flying Robot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은 몇몇 중요한 면에서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Ground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Robots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들과 다릅니다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첫째로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flying Robots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들은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6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자유도를 가지며 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configuration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인자는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R3× S1× S1× S1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로 총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6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개의 인자를 가집니다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dirty="0"/>
              <a:t>두번째로</a:t>
            </a:r>
            <a:r>
              <a:rPr lang="en-US" altLang="ko-KR" dirty="0"/>
              <a:t>, flying robots</a:t>
            </a:r>
            <a:r>
              <a:rPr lang="ko-KR" altLang="en-US" dirty="0"/>
              <a:t>들은 보통 힘에 의해 작동되기 때문에 모델링을 할 때 </a:t>
            </a:r>
            <a:endParaRPr lang="en-US" altLang="ko-KR" dirty="0"/>
          </a:p>
          <a:p>
            <a:r>
              <a:rPr lang="ko-KR" altLang="en-US" dirty="0"/>
              <a:t>지상의 </a:t>
            </a:r>
            <a:r>
              <a:rPr lang="en-US" altLang="ko-KR" dirty="0"/>
              <a:t>vehicle</a:t>
            </a:r>
            <a:r>
              <a:rPr lang="ko-KR" altLang="en-US" dirty="0"/>
              <a:t>을 모델링 하는 경우처럼 속도보다는 힘과 토크 및 가속도에 의해 표현됩니다</a:t>
            </a:r>
            <a:r>
              <a:rPr lang="en-US" altLang="ko-KR" dirty="0"/>
              <a:t>. </a:t>
            </a:r>
            <a:r>
              <a:rPr lang="ko-KR" altLang="en-US" dirty="0"/>
              <a:t>이런 점에서 </a:t>
            </a:r>
            <a:r>
              <a:rPr lang="ko-KR" altLang="en-US" dirty="0" err="1"/>
              <a:t>키네마틱</a:t>
            </a:r>
            <a:r>
              <a:rPr lang="ko-KR" altLang="en-US" dirty="0"/>
              <a:t> 모델 보다는 다이나믹 모델이라고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 땅을 살펴봤으니 물에서 작동하는 </a:t>
            </a:r>
            <a:r>
              <a:rPr lang="en-US" altLang="ko-KR" dirty="0"/>
              <a:t>vehicle</a:t>
            </a:r>
            <a:r>
              <a:rPr lang="ko-KR" altLang="en-US" dirty="0"/>
              <a:t>을 살펴보면 </a:t>
            </a:r>
            <a:endParaRPr lang="en-US" altLang="ko-KR" dirty="0"/>
          </a:p>
          <a:p>
            <a:r>
              <a:rPr lang="ko-KR" altLang="en-US" dirty="0"/>
              <a:t>수중 로봇은 일종의 물을 통과하여 </a:t>
            </a:r>
            <a:r>
              <a:rPr lang="en-US" altLang="ko-KR" dirty="0"/>
              <a:t>flying </a:t>
            </a:r>
            <a:r>
              <a:rPr lang="ko-KR" altLang="en-US" dirty="0"/>
              <a:t>하는 </a:t>
            </a:r>
            <a:r>
              <a:rPr lang="en-US" altLang="ko-KR" dirty="0"/>
              <a:t>vehicle</a:t>
            </a:r>
            <a:r>
              <a:rPr lang="ko-KR" altLang="en-US" dirty="0"/>
              <a:t>로 간주 할 수 있다고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fixed wing aircraft </a:t>
            </a:r>
            <a:r>
              <a:rPr lang="ko-KR" altLang="en-US" dirty="0"/>
              <a:t>와 </a:t>
            </a:r>
            <a:r>
              <a:rPr lang="en-US" altLang="ko-KR" dirty="0"/>
              <a:t>rotorcraft</a:t>
            </a:r>
            <a:r>
              <a:rPr lang="ko-KR" altLang="en-US" dirty="0"/>
              <a:t>와 동일한 수중 </a:t>
            </a:r>
            <a:r>
              <a:rPr lang="en-US" altLang="ko-KR" dirty="0"/>
              <a:t>vehicle</a:t>
            </a:r>
            <a:r>
              <a:rPr lang="ko-KR" altLang="en-US" dirty="0"/>
              <a:t>이 있다고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수중에서의 주요한 차이점은 상승 부력</a:t>
            </a:r>
            <a:r>
              <a:rPr lang="en-US" altLang="ko-KR" dirty="0"/>
              <a:t>, </a:t>
            </a:r>
            <a:r>
              <a:rPr lang="ko-KR" altLang="en-US" dirty="0"/>
              <a:t>공기보다 훨씬 더 현저하게 강한 항력</a:t>
            </a:r>
            <a:r>
              <a:rPr lang="en-US" altLang="ko-KR" dirty="0"/>
              <a:t>, </a:t>
            </a:r>
            <a:r>
              <a:rPr lang="ko-KR" altLang="en-US" dirty="0"/>
              <a:t>그리고 추가된 질량입니다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4270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 섹션에서는 그림과 같은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쿼드로터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ﬂying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vehicle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에 대한 모델링을 하겠습니다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dirty="0"/>
              <a:t>대형 메인 </a:t>
            </a:r>
            <a:r>
              <a:rPr lang="ko-KR" altLang="en-US" dirty="0" err="1"/>
              <a:t>로터와</a:t>
            </a:r>
            <a:r>
              <a:rPr lang="ko-KR" altLang="en-US" dirty="0"/>
              <a:t> 테일 </a:t>
            </a:r>
            <a:r>
              <a:rPr lang="ko-KR" altLang="en-US" dirty="0" err="1"/>
              <a:t>로터가</a:t>
            </a:r>
            <a:r>
              <a:rPr lang="ko-KR" altLang="en-US" dirty="0"/>
              <a:t> 장착된 기존 헬리콥터에 비해 </a:t>
            </a:r>
            <a:r>
              <a:rPr lang="ko-KR" altLang="en-US" dirty="0" err="1"/>
              <a:t>쿼드로터는</a:t>
            </a:r>
            <a:r>
              <a:rPr lang="ko-KR" altLang="en-US" dirty="0"/>
              <a:t> 날리기가 쉽고</a:t>
            </a:r>
            <a:r>
              <a:rPr lang="en-US" altLang="ko-KR" dirty="0"/>
              <a:t>, </a:t>
            </a:r>
            <a:r>
              <a:rPr lang="ko-KR" altLang="en-US" dirty="0"/>
              <a:t>복잡한 메커니즘이 없으며 모델링과 컨트롤이 쉽다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248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body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coordination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프레임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{B}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항공우주 협약에 따라 아래쪽으로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z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축을 가진다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쿼드로터에는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각 크로스 암의 끝에 장착된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1~4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개의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로터가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참고로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헥사나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옥토로터처럼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로터에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여분이 있을수록 더 좋은 화물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리프팅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능력이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dirty="0"/>
              <a:t>그리고 이러한 모델링 방식은 </a:t>
            </a:r>
            <a:r>
              <a:rPr lang="en-US" altLang="ko-KR" dirty="0"/>
              <a:t>N</a:t>
            </a:r>
            <a:r>
              <a:rPr lang="ko-KR" altLang="en-US" dirty="0"/>
              <a:t>이 짝수인 </a:t>
            </a:r>
            <a:r>
              <a:rPr lang="en-US" altLang="ko-KR" dirty="0"/>
              <a:t>N </a:t>
            </a:r>
            <a:r>
              <a:rPr lang="ko-KR" altLang="en-US" dirty="0" err="1"/>
              <a:t>로터로</a:t>
            </a:r>
            <a:r>
              <a:rPr lang="ko-KR" altLang="en-US" dirty="0"/>
              <a:t> 일반화할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로터는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전자 속도 제어기에 의해 구동되는 전기 모터에 의해 구동된다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일부 저비용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쿼드로터는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적절한 토크를 달성하기 위해 소형 모터와 감속 기어를 사용한다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//////////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프레임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{B}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 vehicle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에 부착되어 있으며 차량의 무게 중심에서 원점을 가진다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//////////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7331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각각의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로터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속도는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ϖ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오메가 오버라인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이고 추력은 각각의 위를 향하는 벡터이므로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Ti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오메가 오버라인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제곱으로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표현해줄수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vehicle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음의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z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방향에서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여기서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b&gt;0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라고 가정하는데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의미가</a:t>
            </a:r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공기 밀도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//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로터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블레이드 반지름의 입방체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,//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블레이드 수 및 블레이드의 현 길이에 따라 달라지는 리프트 상수다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글로벌 좌표계에서 </a:t>
            </a:r>
            <a:r>
              <a:rPr lang="en-US" altLang="ko-KR" dirty="0"/>
              <a:t>vehicle</a:t>
            </a:r>
            <a:r>
              <a:rPr lang="ko-KR" altLang="en-US" dirty="0"/>
              <a:t>의 </a:t>
            </a:r>
            <a:r>
              <a:rPr lang="en-US" altLang="ko-KR" dirty="0"/>
              <a:t>dynamics</a:t>
            </a:r>
            <a:r>
              <a:rPr lang="ko-KR" altLang="en-US" dirty="0"/>
              <a:t>는 뉴턴의 제 </a:t>
            </a:r>
            <a:r>
              <a:rPr lang="en-US" altLang="ko-KR" dirty="0"/>
              <a:t>2</a:t>
            </a:r>
            <a:r>
              <a:rPr lang="ko-KR" altLang="en-US" dirty="0"/>
              <a:t>법칙에 의해 주어지는데 식은 다음과 같습니다</a:t>
            </a:r>
            <a:r>
              <a:rPr lang="en-US" altLang="ko-KR" dirty="0"/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여기서 속도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 글로벌 프레임에서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vehicle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질량 중심에서의 속도를 의미합니다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r>
              <a:rPr lang="en-US" altLang="ko-KR" dirty="0"/>
              <a:t>g</a:t>
            </a:r>
            <a:r>
              <a:rPr lang="ko-KR" altLang="en-US" dirty="0"/>
              <a:t>는 중력 가속도</a:t>
            </a:r>
            <a:r>
              <a:rPr lang="en-US" altLang="ko-KR" dirty="0"/>
              <a:t>, m</a:t>
            </a:r>
            <a:r>
              <a:rPr lang="ko-KR" altLang="en-US" dirty="0"/>
              <a:t>은 </a:t>
            </a:r>
            <a:r>
              <a:rPr lang="en-US" altLang="ko-KR" dirty="0"/>
              <a:t>vehicle</a:t>
            </a:r>
            <a:r>
              <a:rPr lang="ko-KR" altLang="en-US" dirty="0"/>
              <a:t>의 총 질량</a:t>
            </a:r>
            <a:r>
              <a:rPr lang="en-US" altLang="ko-KR" dirty="0"/>
              <a:t>, B</a:t>
            </a:r>
            <a:r>
              <a:rPr lang="ko-KR" altLang="en-US" dirty="0"/>
              <a:t>는 공기역학적 마찰</a:t>
            </a:r>
            <a:r>
              <a:rPr lang="en-US" altLang="ko-KR" dirty="0"/>
              <a:t>, T</a:t>
            </a:r>
            <a:r>
              <a:rPr lang="ko-KR" altLang="en-US" dirty="0"/>
              <a:t>는 위로 향하는 추력의 총 합이다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61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즉 이동의 측면에 있어서 대표적인 접근법이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Reactive system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3d perception and created a map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접근법으로 나눌 수 있겠습니다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책에는 이 두 가지 접근방식은 모바일 로봇 네비게이션 스펙트럼의 반대쪽 끝을 예시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한다라고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되어있는데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쉽게말해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서로 간에 기능적인 측면에서 양 극단을 달리고있다는 내용입니다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6648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 </a:t>
            </a:r>
            <a:r>
              <a:rPr lang="en-US" altLang="ko-KR" dirty="0"/>
              <a:t>term</a:t>
            </a:r>
            <a:r>
              <a:rPr lang="ko-KR" altLang="en-US" dirty="0"/>
              <a:t>은 글로벌 프레임에서 아래로 작용하는 중력의 힘이고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두 번째 </a:t>
            </a:r>
            <a:r>
              <a:rPr lang="en-US" altLang="ko-KR" dirty="0"/>
              <a:t>term</a:t>
            </a:r>
            <a:r>
              <a:rPr lang="ko-KR" altLang="en-US" dirty="0"/>
              <a:t>은 글로벌 좌표 프레임으로 회전하는 </a:t>
            </a:r>
            <a:r>
              <a:rPr lang="en-US" altLang="ko-KR" dirty="0"/>
              <a:t>vehicle</a:t>
            </a:r>
            <a:r>
              <a:rPr lang="ko-KR" altLang="en-US" dirty="0"/>
              <a:t> 프레임의 총 추력이며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세 번째 </a:t>
            </a:r>
            <a:r>
              <a:rPr lang="en-US" altLang="ko-KR" dirty="0"/>
              <a:t>term</a:t>
            </a:r>
            <a:r>
              <a:rPr lang="ko-KR" altLang="en-US" dirty="0"/>
              <a:t>은 공기역학적 항력입니다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3301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로터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1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및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3(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파란색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은 시계 반대 방향으로 회전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위에서 보기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하는 반면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로터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2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및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4(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빨간색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 시계 방향으로 회전한다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번과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번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로터가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없다고 가정해보면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로터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스러스트의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쌍방향 차이가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vehicle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을 회전시키게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  <a:br>
              <a:rPr lang="ko-KR" altLang="en-US" dirty="0"/>
            </a:br>
            <a:br>
              <a:rPr lang="ko-KR" altLang="en-US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vehicle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축에 대한 토크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롤링 토크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(Rolling Torque)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 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torquex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= dT4-dT2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가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d</a:t>
            </a:r>
            <a:r>
              <a:rPr lang="ko-KR" altLang="en-US" dirty="0"/>
              <a:t>는 </a:t>
            </a:r>
            <a:r>
              <a:rPr lang="en-US" altLang="ko-KR" dirty="0"/>
              <a:t>rotor </a:t>
            </a:r>
            <a:r>
              <a:rPr lang="ko-KR" altLang="en-US" dirty="0"/>
              <a:t>축 에서 질량 중심까지의 거리입니다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아까 정의한 추력의 총합 식을 이용함으로써 </a:t>
            </a:r>
            <a:r>
              <a:rPr lang="ko-KR" altLang="en-US" dirty="0" err="1"/>
              <a:t>로터</a:t>
            </a:r>
            <a:r>
              <a:rPr lang="ko-KR" altLang="en-US" dirty="0"/>
              <a:t> 속도의 관점에서 토크식을 다음과 같이 다시 </a:t>
            </a:r>
            <a:r>
              <a:rPr lang="ko-KR" altLang="en-US" dirty="0" err="1"/>
              <a:t>써줄수있습니다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2089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모델링이 대칭이기때문에</a:t>
            </a:r>
            <a:r>
              <a:rPr lang="en-US" altLang="ko-KR" dirty="0"/>
              <a:t> X</a:t>
            </a:r>
            <a:r>
              <a:rPr lang="ko-KR" altLang="en-US" dirty="0" err="1"/>
              <a:t>축에대한</a:t>
            </a:r>
            <a:r>
              <a:rPr lang="ko-KR" altLang="en-US" dirty="0"/>
              <a:t> 토크식을 비슷하게 </a:t>
            </a:r>
            <a:r>
              <a:rPr lang="en-US" altLang="ko-KR" dirty="0"/>
              <a:t>y</a:t>
            </a:r>
            <a:r>
              <a:rPr lang="ko-KR" altLang="en-US" dirty="0"/>
              <a:t>축에도 적용시켜도 무방하기때문에 </a:t>
            </a:r>
            <a:r>
              <a:rPr lang="en-US" altLang="ko-KR" dirty="0"/>
              <a:t>y</a:t>
            </a:r>
            <a:r>
              <a:rPr lang="ko-KR" altLang="en-US" dirty="0"/>
              <a:t>축 </a:t>
            </a:r>
            <a:r>
              <a:rPr lang="ko-KR" altLang="en-US" dirty="0" err="1"/>
              <a:t>에대한</a:t>
            </a:r>
            <a:r>
              <a:rPr lang="ko-KR" altLang="en-US" dirty="0"/>
              <a:t> </a:t>
            </a:r>
            <a:r>
              <a:rPr lang="ko-KR" altLang="en-US" dirty="0" err="1"/>
              <a:t>토크식</a:t>
            </a:r>
            <a:r>
              <a:rPr lang="ko-KR" altLang="en-US" dirty="0"/>
              <a:t> 또한 비슷하게 써줄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여기서 잠깐 </a:t>
            </a:r>
            <a:r>
              <a:rPr lang="en-US" altLang="ko-KR" dirty="0"/>
              <a:t>reaction torque</a:t>
            </a:r>
            <a:r>
              <a:rPr lang="ko-KR" altLang="en-US" dirty="0" err="1"/>
              <a:t>에대해서</a:t>
            </a:r>
            <a:r>
              <a:rPr lang="ko-KR" altLang="en-US" dirty="0"/>
              <a:t> 간단히 살펴보고 가면</a:t>
            </a:r>
            <a:r>
              <a:rPr lang="en-US" altLang="ko-KR" dirty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4950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뉴턴의 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운동 법칙 때문에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엔진이 프로펠러를 회전시키기 위해 가하는 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토크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은 엔진에 다시 가해지는 반응적인 힘으로 충족되며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따라서 전체 비행기에 가해진다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4390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각 프로펠러에 적용되는 토크는 공기역학적 항력에 의해 반대된다고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결국 이 토크는 프로펠러축의 회전과 반대 방향으로 기체 전체를 회전시키는 </a:t>
            </a:r>
            <a:r>
              <a:rPr lang="ko-KR" altLang="en-US" dirty="0" err="1"/>
              <a:t>리액션</a:t>
            </a:r>
            <a:r>
              <a:rPr lang="ko-KR" altLang="en-US" dirty="0"/>
              <a:t> 토크를 가하게 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식으로 </a:t>
            </a:r>
            <a:r>
              <a:rPr lang="en-US" altLang="ko-KR" dirty="0"/>
              <a:t>Qi</a:t>
            </a:r>
            <a:r>
              <a:rPr lang="ko-KR" altLang="en-US" dirty="0"/>
              <a:t>는 </a:t>
            </a:r>
            <a:r>
              <a:rPr lang="en-US" altLang="ko-KR" dirty="0"/>
              <a:t>k</a:t>
            </a:r>
            <a:r>
              <a:rPr lang="ko-KR" altLang="en-US" dirty="0"/>
              <a:t>오메가오버라인</a:t>
            </a:r>
            <a:r>
              <a:rPr lang="en-US" altLang="ko-KR" dirty="0" err="1"/>
              <a:t>i</a:t>
            </a:r>
            <a:r>
              <a:rPr lang="ko-KR" altLang="en-US" dirty="0"/>
              <a:t>의 제곱으로 나타낼 수 있습니다</a:t>
            </a:r>
            <a:r>
              <a:rPr lang="en-US" altLang="ko-KR" dirty="0"/>
              <a:t>. </a:t>
            </a:r>
            <a:r>
              <a:rPr lang="ko-KR" altLang="en-US" dirty="0"/>
              <a:t>참고로 여기서 </a:t>
            </a:r>
            <a:r>
              <a:rPr lang="en-US" altLang="ko-KR" dirty="0"/>
              <a:t>k</a:t>
            </a:r>
            <a:r>
              <a:rPr lang="ko-KR" altLang="en-US" dirty="0"/>
              <a:t>는 아까 정의한 </a:t>
            </a:r>
            <a:r>
              <a:rPr lang="en-US" altLang="ko-KR" dirty="0"/>
              <a:t>lift </a:t>
            </a:r>
            <a:r>
              <a:rPr lang="ko-KR" altLang="en-US" dirty="0"/>
              <a:t>상수 </a:t>
            </a:r>
            <a:r>
              <a:rPr lang="en-US" altLang="ko-KR" dirty="0"/>
              <a:t>b</a:t>
            </a:r>
            <a:r>
              <a:rPr lang="ko-KR" altLang="en-US" dirty="0"/>
              <a:t>와 같은 개념입니다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z</a:t>
            </a:r>
            <a:r>
              <a:rPr lang="ko-KR" altLang="en-US" dirty="0"/>
              <a:t>축에 대한 토탈 </a:t>
            </a:r>
            <a:r>
              <a:rPr lang="ko-KR" altLang="en-US" dirty="0" err="1"/>
              <a:t>리액션</a:t>
            </a:r>
            <a:r>
              <a:rPr lang="ko-KR" altLang="en-US" dirty="0"/>
              <a:t> 토크 식은 다음과 같이 나타낼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부호는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로터의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회전 방향이 다르기 때문에 부호가 서로 다르게 정의한 것 뿐입니다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386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airframe</a:t>
            </a:r>
            <a:r>
              <a:rPr lang="ko-KR" altLang="en-US" dirty="0"/>
              <a:t>에 적용되는 총 토크는 </a:t>
            </a:r>
            <a:r>
              <a:rPr lang="en-US" altLang="ko-KR" dirty="0" err="1"/>
              <a:t>x,y,z</a:t>
            </a:r>
            <a:r>
              <a:rPr lang="en-US" altLang="ko-KR" dirty="0"/>
              <a:t> </a:t>
            </a:r>
            <a:r>
              <a:rPr lang="ko-KR" altLang="en-US" dirty="0"/>
              <a:t>성분을 이용해 다음과 같이 써 줄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6030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회전 운동은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vehicle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각도 가속도와 관련된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오일러의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운동 방정식을 적용시킬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dirty="0" err="1"/>
              <a:t>오일러의</a:t>
            </a:r>
            <a:r>
              <a:rPr lang="ko-KR" altLang="en-US" dirty="0"/>
              <a:t> 운동 방정식에 의해서 얻어진 회전 가속도를 이용해서 토탈 토크식을 다음과 같이 정의할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J</a:t>
            </a:r>
            <a:r>
              <a:rPr lang="ko-KR" altLang="en-US" dirty="0"/>
              <a:t>는 </a:t>
            </a:r>
            <a:r>
              <a:rPr lang="en-US" altLang="ko-KR" dirty="0"/>
              <a:t>vehicle</a:t>
            </a:r>
            <a:r>
              <a:rPr lang="ko-KR" altLang="en-US" dirty="0"/>
              <a:t>의 </a:t>
            </a:r>
            <a:r>
              <a:rPr lang="en-US" altLang="ko-KR" dirty="0"/>
              <a:t>3×3 </a:t>
            </a:r>
            <a:r>
              <a:rPr lang="ko-KR" altLang="en-US" dirty="0"/>
              <a:t>관성 행렬이고 오메가는 각속도 벡터다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8527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그리고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쿼드로터의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운동은 아까 정의한 힘과 모멘트가 있는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dynamics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방정식 과 토탈 토크식을 결합하여 얻을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3851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행렬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 상수이고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b,k,d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보다 크다면 행렬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full rank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를 갖게 되고 행렬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정방행렬이므로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역행렬을 취할 수 있게 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참고로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토탈토크는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xyz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성분으로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구성되어있어서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바이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행렬을 맞추려고 성분을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풀어쓴것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결국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로터의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스피드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속력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에 대한 식을 최종적으로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얻을수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있게 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참고로 속도는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9.1.6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에서 다뤄진다고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5102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행렬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 상수이고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b,k,d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보다 크다면 행렬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full rank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를 갖게 되고 행렬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정방행렬이므로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역행렬을 취할 수 있게 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참고로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토탈토크는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xyz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성분으로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구성되어있어서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바이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행렬을 맞추려고 성분을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풀어쓴것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결국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로터의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스피드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속력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에 대한 식을 최종적으로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얻을수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있게 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참고로 속도는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9.1.6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에서 다뤄진다고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82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II.2a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엘시의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방식 이후 층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(floor)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을 청소하기 위해 반응하는 전략을 사용하는 로봇 진공 청소기를 보여준다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로봇청소기에게 가장 위험한 장애물은 아마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계단일것입니다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굴러 떨어지면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고장날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위험이 크며 사람을 다치게 할 수도 있죠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이를 방지하기 위해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로봇청소기는 표면을 향해 지속적으로 적외선 신호를 쏴서 바닥과의 거리를 측정합니다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신호가 즉시 반향 되지 않으면 로봇은 계단이나 절벽에 도달했다고 판단하고 방향을 바꾸게 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또한 배터리가 떨어진 로봇청소기가 도킹 스테이션으로 되돌아오는 데에도 적외선이 활용된다고 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도킹 스테이션은 로봇청소기를 불러들이기 위한 적외선을 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오른쪽 사진은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DARPA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그랜드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챌린지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라고 무인 자동차 경주 대회의 사진인데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개발된 초기 자율주행 차량을 보여주고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대회에서는 모바일로봇의 요소 중 센서가 매우 중요하다고 할 수 있겠습니다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9428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vehicle</a:t>
            </a:r>
            <a:r>
              <a:rPr lang="ko-KR" altLang="en-US" dirty="0"/>
              <a:t>을 제어하기 위해서는 </a:t>
            </a:r>
            <a:r>
              <a:rPr lang="en-US" altLang="ko-KR" dirty="0"/>
              <a:t>pitch motion</a:t>
            </a:r>
            <a:r>
              <a:rPr lang="ko-KR" altLang="en-US" dirty="0"/>
              <a:t> 및 </a:t>
            </a:r>
            <a:r>
              <a:rPr lang="en-US" altLang="ko-KR" dirty="0"/>
              <a:t>x</a:t>
            </a:r>
            <a:r>
              <a:rPr lang="ko-KR" altLang="en-US" dirty="0"/>
              <a:t>방향의</a:t>
            </a:r>
            <a:r>
              <a:rPr lang="en-US" altLang="ko-KR" dirty="0"/>
              <a:t>-</a:t>
            </a:r>
            <a:r>
              <a:rPr lang="ko-KR" altLang="en-US" dirty="0"/>
              <a:t>병진</a:t>
            </a:r>
            <a:r>
              <a:rPr lang="en-US" altLang="ko-KR" dirty="0"/>
              <a:t>(</a:t>
            </a:r>
            <a:r>
              <a:rPr lang="ko-KR" altLang="en-US" dirty="0"/>
              <a:t>직진</a:t>
            </a:r>
            <a:r>
              <a:rPr lang="en-US" altLang="ko-KR" dirty="0"/>
              <a:t>) </a:t>
            </a:r>
            <a:r>
              <a:rPr lang="ko-KR" altLang="en-US" dirty="0"/>
              <a:t>운동에 대해 설명하는 중첩된 제어 구조로 모델링을 </a:t>
            </a:r>
            <a:r>
              <a:rPr lang="ko-KR" altLang="en-US" dirty="0" err="1"/>
              <a:t>해야합니다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잠깐 </a:t>
            </a:r>
            <a:r>
              <a:rPr lang="en-US" altLang="ko-KR" dirty="0"/>
              <a:t>pitch motion</a:t>
            </a:r>
            <a:r>
              <a:rPr lang="ko-KR" altLang="en-US" dirty="0"/>
              <a:t>에 대해서 간단하게 살펴보도록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7857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다 읽고나서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pitch motion</a:t>
            </a:r>
            <a:r>
              <a:rPr lang="ko-KR" altLang="en-US" dirty="0"/>
              <a:t>을 제어하기 위한 시스템을 짜야 하는 것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2320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아무튼 중첩된 제어 구조로 모델링을 해야 하는데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중첩이라고 한다면 제어 공학에서 슈퍼포지션</a:t>
            </a:r>
            <a:r>
              <a:rPr lang="en-US" altLang="ko-KR" dirty="0"/>
              <a:t>(</a:t>
            </a:r>
            <a:r>
              <a:rPr lang="en-US" altLang="ko-KR" dirty="0" err="1"/>
              <a:t>superpsition</a:t>
            </a:r>
            <a:r>
              <a:rPr lang="en-US" altLang="ko-KR" dirty="0"/>
              <a:t>)</a:t>
            </a:r>
            <a:r>
              <a:rPr lang="ko-KR" altLang="en-US" dirty="0"/>
              <a:t>을 의미하는데 </a:t>
            </a:r>
          </a:p>
          <a:p>
            <a:r>
              <a:rPr lang="ko-KR" altLang="en-US" dirty="0"/>
              <a:t>여러 입력 신호가 합쳐질 때의 결과가</a:t>
            </a:r>
            <a:r>
              <a:rPr lang="en-US" altLang="ko-KR" dirty="0"/>
              <a:t>, </a:t>
            </a:r>
            <a:r>
              <a:rPr lang="ko-KR" altLang="en-US" dirty="0"/>
              <a:t>개별 입력 신호 결과들이 합쳐진 것과 같다는 의미입니다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이게 가능 하려면 </a:t>
            </a:r>
            <a:r>
              <a:rPr lang="en-US" altLang="ko-KR" dirty="0"/>
              <a:t>additivity</a:t>
            </a:r>
            <a:r>
              <a:rPr lang="ko-KR" altLang="en-US" dirty="0"/>
              <a:t>와 </a:t>
            </a:r>
            <a:r>
              <a:rPr lang="en-US" altLang="ko-KR" dirty="0"/>
              <a:t>homogeneity</a:t>
            </a:r>
            <a:r>
              <a:rPr lang="ko-KR" altLang="en-US" dirty="0"/>
              <a:t>를 만족하는 선형시스템으로 모델링을 해야 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200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그런데 여기서 모델링을 할 때 가장 안쪽 루프에서 </a:t>
            </a:r>
            <a:r>
              <a:rPr lang="en-US" altLang="ko-KR" dirty="0"/>
              <a:t>PD controller</a:t>
            </a:r>
            <a:r>
              <a:rPr lang="ko-KR" altLang="en-US" dirty="0"/>
              <a:t>를 사용하여 에어프레임에 대한 필요한 피칭 토크를 계산해야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왜냐하면</a:t>
            </a:r>
            <a:r>
              <a:rPr lang="en-US" altLang="ko-KR" dirty="0"/>
              <a:t>,</a:t>
            </a:r>
            <a:endParaRPr lang="ko-KR" altLang="en-US" dirty="0"/>
          </a:p>
          <a:p>
            <a:r>
              <a:rPr lang="ko-KR" altLang="en-US" dirty="0"/>
              <a:t>회전역학에서는 </a:t>
            </a:r>
            <a:r>
              <a:rPr lang="en-US" altLang="ko-KR" dirty="0"/>
              <a:t>2</a:t>
            </a:r>
            <a:r>
              <a:rPr lang="ko-KR" altLang="en-US" dirty="0"/>
              <a:t>차 시스템 전달함수로 </a:t>
            </a:r>
            <a:r>
              <a:rPr lang="en-US" altLang="ko-KR" dirty="0"/>
              <a:t>1/(Js</a:t>
            </a:r>
            <a:r>
              <a:rPr lang="ko-KR" altLang="en-US" dirty="0" err="1"/>
              <a:t>의제곱</a:t>
            </a:r>
            <a:r>
              <a:rPr lang="en-US" altLang="ko-KR" dirty="0"/>
              <a:t>+Bs)</a:t>
            </a:r>
            <a:r>
              <a:rPr lang="ko-KR" altLang="en-US" dirty="0"/>
              <a:t>를 사용하는데</a:t>
            </a:r>
            <a:r>
              <a:rPr lang="en-US" altLang="ko-KR" dirty="0"/>
              <a:t>, </a:t>
            </a:r>
            <a:r>
              <a:rPr lang="ko-KR" altLang="en-US" dirty="0"/>
              <a:t>여기서 </a:t>
            </a:r>
            <a:r>
              <a:rPr lang="en-US" altLang="ko-KR" dirty="0"/>
              <a:t>J</a:t>
            </a:r>
            <a:r>
              <a:rPr lang="ko-KR" altLang="en-US" dirty="0"/>
              <a:t>는 </a:t>
            </a:r>
            <a:r>
              <a:rPr lang="ko-KR" altLang="en-US" dirty="0" err="1"/>
              <a:t>회전관성</a:t>
            </a:r>
            <a:r>
              <a:rPr lang="ko-KR" altLang="en-US" dirty="0"/>
              <a:t> 모멘트 이고 </a:t>
            </a:r>
            <a:r>
              <a:rPr lang="en-US" altLang="ko-KR" dirty="0"/>
              <a:t>B</a:t>
            </a:r>
            <a:r>
              <a:rPr lang="ko-KR" altLang="en-US" dirty="0"/>
              <a:t>는 공기역학적 </a:t>
            </a:r>
            <a:r>
              <a:rPr lang="ko-KR" altLang="en-US" dirty="0" err="1"/>
              <a:t>댐핑으로</a:t>
            </a:r>
            <a:r>
              <a:rPr lang="ko-KR" altLang="en-US" dirty="0"/>
              <a:t> 일반적으로 상당히 작은 값을 가집니다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그런데 이러한 </a:t>
            </a:r>
            <a:r>
              <a:rPr lang="en-US" altLang="ko-KR" dirty="0"/>
              <a:t>2</a:t>
            </a:r>
            <a:r>
              <a:rPr lang="ko-KR" altLang="en-US" dirty="0"/>
              <a:t>차 시스템을 제어하려면 </a:t>
            </a:r>
            <a:r>
              <a:rPr lang="en-US" altLang="ko-KR" dirty="0"/>
              <a:t>PD controller</a:t>
            </a:r>
            <a:r>
              <a:rPr lang="ko-KR" altLang="en-US" dirty="0"/>
              <a:t>가 적절하고 많이 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 그림은 책에 있는 </a:t>
            </a:r>
            <a:r>
              <a:rPr lang="en-US" altLang="ko-KR" dirty="0" err="1"/>
              <a:t>simulink</a:t>
            </a:r>
            <a:r>
              <a:rPr lang="ko-KR" altLang="en-US" dirty="0"/>
              <a:t>를 가져온 것인데 가장 안쪽의 루프에서 컨트롤러가 사용된 것을 확인 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7083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보통 산업공정에서 많이 쓰이는 제어기는 </a:t>
            </a:r>
            <a:r>
              <a:rPr lang="en-US" altLang="ko-KR" dirty="0"/>
              <a:t>PID</a:t>
            </a:r>
            <a:r>
              <a:rPr lang="ko-KR" altLang="en-US" dirty="0"/>
              <a:t>제어기인데 </a:t>
            </a:r>
            <a:r>
              <a:rPr lang="en-US" altLang="ko-KR" dirty="0"/>
              <a:t>3</a:t>
            </a:r>
            <a:r>
              <a:rPr lang="ko-KR" altLang="en-US" dirty="0"/>
              <a:t>개의 항으로 구성되어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각각의 항은 비례 적분 미분항으로 구성되어 있기때문에 </a:t>
            </a:r>
            <a:r>
              <a:rPr lang="en-US" altLang="ko-KR" dirty="0"/>
              <a:t>PID</a:t>
            </a:r>
            <a:r>
              <a:rPr lang="ko-KR" altLang="en-US" dirty="0"/>
              <a:t>제어기라고도 부르는데 </a:t>
            </a:r>
          </a:p>
          <a:p>
            <a:r>
              <a:rPr lang="ko-KR" altLang="en-US" dirty="0"/>
              <a:t>각각의 이득을 </a:t>
            </a:r>
            <a:r>
              <a:rPr lang="en-US" altLang="ko-KR" dirty="0" err="1"/>
              <a:t>Kp,Ki,KD</a:t>
            </a:r>
            <a:r>
              <a:rPr lang="ko-KR" altLang="en-US" dirty="0"/>
              <a:t>로 나타냅니다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저희는 </a:t>
            </a:r>
            <a:r>
              <a:rPr lang="en-US" altLang="ko-KR" dirty="0"/>
              <a:t>PD</a:t>
            </a:r>
            <a:r>
              <a:rPr lang="ko-KR" altLang="en-US" dirty="0"/>
              <a:t>컨트롤러를 사용해야하기때문에 </a:t>
            </a:r>
            <a:r>
              <a:rPr lang="en-US" altLang="ko-KR" dirty="0"/>
              <a:t>Ki=0</a:t>
            </a:r>
            <a:r>
              <a:rPr lang="ko-KR" altLang="en-US" dirty="0"/>
              <a:t>을 넣어서 비례 미분항만 남겨야 하므로</a:t>
            </a:r>
          </a:p>
          <a:p>
            <a:r>
              <a:rPr lang="en-US" altLang="ko-KR" dirty="0" err="1"/>
              <a:t>Gc</a:t>
            </a:r>
            <a:r>
              <a:rPr lang="en-US" altLang="ko-KR" dirty="0"/>
              <a:t>(S)= </a:t>
            </a:r>
            <a:r>
              <a:rPr lang="en-US" altLang="ko-KR" dirty="0" err="1"/>
              <a:t>Kp+Kds</a:t>
            </a:r>
            <a:r>
              <a:rPr lang="ko-KR" altLang="en-US" dirty="0"/>
              <a:t>꼴로 나타나게 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ko-KR" altLang="en-US" dirty="0" err="1"/>
              <a:t>피치모션에</a:t>
            </a:r>
            <a:r>
              <a:rPr lang="ko-KR" altLang="en-US" dirty="0"/>
              <a:t> 대한 토크를 계산하기 위한 식이 다음과 같이 나옵니다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게인 </a:t>
            </a:r>
            <a:r>
              <a:rPr lang="en-US" altLang="ko-KR" dirty="0"/>
              <a:t>K τ ,p </a:t>
            </a:r>
            <a:r>
              <a:rPr lang="ko-KR" altLang="en-US" dirty="0"/>
              <a:t>및 </a:t>
            </a:r>
            <a:r>
              <a:rPr lang="en-US" altLang="ko-KR" dirty="0"/>
              <a:t>K τ ,d</a:t>
            </a:r>
            <a:r>
              <a:rPr lang="ko-KR" altLang="en-US" dirty="0"/>
              <a:t>는 </a:t>
            </a:r>
            <a:r>
              <a:rPr lang="en-US" altLang="ko-KR" dirty="0"/>
              <a:t>(</a:t>
            </a:r>
            <a:r>
              <a:rPr lang="ko-KR" altLang="en-US" dirty="0"/>
              <a:t>대략적인 동적 모델에 기초한 고전적인 제어 설계 접근방식에 의해 결정되며</a:t>
            </a:r>
            <a:r>
              <a:rPr lang="en-US" altLang="ko-KR" dirty="0"/>
              <a:t>, </a:t>
            </a:r>
            <a:r>
              <a:rPr lang="ko-KR" altLang="en-US" dirty="0"/>
              <a:t>그 다음</a:t>
            </a:r>
            <a:r>
              <a:rPr lang="en-US" altLang="ko-KR" dirty="0"/>
              <a:t>)</a:t>
            </a:r>
            <a:r>
              <a:rPr lang="ko-KR" altLang="en-US" dirty="0"/>
              <a:t> 좋은 성능을 얻기 위해 약간 조정될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실제 </a:t>
            </a:r>
            <a:r>
              <a:rPr lang="en-US" altLang="ko-KR" dirty="0"/>
              <a:t>vehicle</a:t>
            </a:r>
            <a:r>
              <a:rPr lang="ko-KR" altLang="en-US" dirty="0"/>
              <a:t> 피치 각도 </a:t>
            </a:r>
            <a:r>
              <a:rPr lang="en-US" altLang="ko-KR" dirty="0"/>
              <a:t>θ p #</a:t>
            </a:r>
            <a:r>
              <a:rPr lang="ko-KR" altLang="en-US" dirty="0"/>
              <a:t>는 관성 네비게이션 시스템으로 평가 될 수 있으며  </a:t>
            </a:r>
            <a:r>
              <a:rPr lang="en-US" altLang="ko-KR" dirty="0"/>
              <a:t>θ-dot p #</a:t>
            </a:r>
            <a:r>
              <a:rPr lang="ko-KR" altLang="en-US" dirty="0"/>
              <a:t>은 자이로스코프 센서에서 도출됩니다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필요한 </a:t>
            </a:r>
            <a:r>
              <a:rPr lang="ko-KR" altLang="en-US" dirty="0" err="1"/>
              <a:t>로터</a:t>
            </a:r>
            <a:r>
              <a:rPr lang="ko-KR" altLang="en-US" dirty="0"/>
              <a:t> </a:t>
            </a:r>
            <a:r>
              <a:rPr lang="en-US" altLang="ko-KR" dirty="0"/>
              <a:t>speed</a:t>
            </a:r>
            <a:r>
              <a:rPr lang="ko-KR" altLang="en-US" dirty="0"/>
              <a:t>는 아까 정의한 </a:t>
            </a:r>
            <a:r>
              <a:rPr lang="ko-KR" altLang="en-US" dirty="0" err="1"/>
              <a:t>쿼드로터</a:t>
            </a:r>
            <a:r>
              <a:rPr lang="ko-KR" altLang="en-US" dirty="0"/>
              <a:t> </a:t>
            </a:r>
            <a:r>
              <a:rPr lang="en-US" altLang="ko-KR" dirty="0"/>
              <a:t>speed</a:t>
            </a:r>
            <a:r>
              <a:rPr lang="ko-KR" altLang="en-US" dirty="0"/>
              <a:t>를 사용합니다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715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pitch torque</a:t>
            </a:r>
            <a:r>
              <a:rPr lang="ko-KR" altLang="en-US" dirty="0"/>
              <a:t>를 계산하기에 앞서</a:t>
            </a:r>
            <a:r>
              <a:rPr lang="en-US" altLang="ko-KR" dirty="0"/>
              <a:t>, frame </a:t>
            </a:r>
            <a:r>
              <a:rPr lang="ko-KR" altLang="en-US" dirty="0"/>
              <a:t>좌표 </a:t>
            </a:r>
            <a:r>
              <a:rPr lang="en-US" altLang="ko-KR" dirty="0"/>
              <a:t>{B}</a:t>
            </a:r>
            <a:r>
              <a:rPr lang="ko-KR" altLang="en-US" dirty="0"/>
              <a:t>와 동일한 원점을 가지지만 수평면에 </a:t>
            </a:r>
            <a:r>
              <a:rPr lang="en-US" altLang="ko-KR" dirty="0"/>
              <a:t>x</a:t>
            </a:r>
            <a:r>
              <a:rPr lang="ko-KR" altLang="en-US" dirty="0"/>
              <a:t>축과</a:t>
            </a:r>
            <a:r>
              <a:rPr lang="en-US" altLang="ko-KR" dirty="0"/>
              <a:t>y</a:t>
            </a:r>
            <a:r>
              <a:rPr lang="ko-KR" altLang="en-US" dirty="0"/>
              <a:t>축이 있고 지면과 평행한 좌표 프레임 </a:t>
            </a:r>
            <a:r>
              <a:rPr lang="en-US" altLang="ko-KR" dirty="0"/>
              <a:t>{B'}</a:t>
            </a:r>
            <a:r>
              <a:rPr lang="ko-KR" altLang="en-US" dirty="0"/>
              <a:t>을 가정합니다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추력 벡터</a:t>
            </a:r>
            <a:r>
              <a:rPr lang="en-US" altLang="ko-KR" dirty="0"/>
              <a:t>(T)</a:t>
            </a:r>
            <a:r>
              <a:rPr lang="ko-KR" altLang="en-US" dirty="0"/>
              <a:t>는 프레임 </a:t>
            </a:r>
            <a:r>
              <a:rPr lang="en-US" altLang="ko-KR" dirty="0"/>
              <a:t>{B}</a:t>
            </a:r>
            <a:r>
              <a:rPr lang="ko-KR" altLang="en-US" dirty="0"/>
              <a:t>의 </a:t>
            </a:r>
            <a:r>
              <a:rPr lang="en-US" altLang="ko-KR" dirty="0"/>
              <a:t>z</a:t>
            </a:r>
            <a:r>
              <a:rPr lang="ko-KR" altLang="en-US" dirty="0"/>
              <a:t>축과 평행하며</a:t>
            </a:r>
            <a:r>
              <a:rPr lang="en-US" altLang="ko-KR" dirty="0"/>
              <a:t>, </a:t>
            </a:r>
            <a:r>
              <a:rPr lang="ko-KR" altLang="en-US" dirty="0"/>
              <a:t>아까 봤던 비행기 그림 처럼 </a:t>
            </a:r>
            <a:r>
              <a:rPr lang="en-US" altLang="ko-KR" dirty="0" err="1"/>
              <a:t>vehicl</a:t>
            </a:r>
            <a:r>
              <a:rPr lang="ko-KR" altLang="en-US" dirty="0"/>
              <a:t>의 코부분을 아래로 </a:t>
            </a:r>
            <a:r>
              <a:rPr lang="en-US" altLang="ko-KR" dirty="0" err="1"/>
              <a:t>pitchin</a:t>
            </a:r>
            <a:r>
              <a:rPr lang="ko-KR" altLang="en-US" dirty="0"/>
              <a:t>할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아래방향은 양수라 </a:t>
            </a:r>
            <a:r>
              <a:rPr lang="en-US" altLang="ko-KR" dirty="0"/>
              <a:t>T</a:t>
            </a:r>
            <a:r>
              <a:rPr lang="ko-KR" altLang="en-US" dirty="0"/>
              <a:t>의 부호가 </a:t>
            </a:r>
            <a:r>
              <a:rPr lang="en-US" altLang="ko-KR" dirty="0"/>
              <a:t>+)</a:t>
            </a:r>
          </a:p>
          <a:p>
            <a:endParaRPr lang="en-US" altLang="ko-KR" dirty="0"/>
          </a:p>
          <a:p>
            <a:r>
              <a:rPr lang="ko-KR" altLang="en-US" dirty="0"/>
              <a:t>그리고 동시에 </a:t>
            </a:r>
            <a:r>
              <a:rPr lang="en-US" altLang="ko-KR" dirty="0"/>
              <a:t>y</a:t>
            </a:r>
            <a:r>
              <a:rPr lang="ko-KR" altLang="en-US" dirty="0"/>
              <a:t>축에 대하여 </a:t>
            </a:r>
            <a:r>
              <a:rPr lang="en-US" altLang="ko-KR" dirty="0"/>
              <a:t>theta-p</a:t>
            </a:r>
            <a:r>
              <a:rPr lang="ko-KR" altLang="en-US" dirty="0"/>
              <a:t>만큼 회전시켜 힘을 발생시킬 것입니다</a:t>
            </a:r>
            <a:r>
              <a:rPr lang="en-US" altLang="ko-KR" dirty="0"/>
              <a:t>.(</a:t>
            </a:r>
            <a:r>
              <a:rPr lang="ko-KR" altLang="en-US" dirty="0"/>
              <a:t>각속도 공식에서 </a:t>
            </a:r>
            <a:r>
              <a:rPr lang="ko-KR" altLang="en-US" dirty="0" err="1"/>
              <a:t>나온듯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여기서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B′x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방향에서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vehicle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을 가속하는 구성 요소는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θp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가 작다고 가정했기에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Tθp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로 근사했습니다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b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5342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속도를 조절하기 위해서는 간단한 비례 제어로도 충분하기때문에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제어기로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B-dot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방향속도를 조절 할 수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그래서 식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B-dot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fx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-</a:t>
            </a:r>
            <a:r>
              <a:rPr lang="en-US" altLang="ko-KR" b="0" i="0" dirty="0">
                <a:solidFill>
                  <a:srgbClr val="282829"/>
                </a:solidFill>
                <a:effectLst/>
                <a:latin typeface="-apple-system"/>
              </a:rPr>
              <a:t>asterisk </a:t>
            </a:r>
            <a:r>
              <a:rPr lang="ko-KR" altLang="en-US" b="0" i="0" dirty="0">
                <a:solidFill>
                  <a:srgbClr val="282829"/>
                </a:solidFill>
                <a:effectLst/>
                <a:latin typeface="-apple-system"/>
              </a:rPr>
              <a:t>가 다음과 같이 정의 될 수 있다</a:t>
            </a:r>
            <a:r>
              <a:rPr lang="en-US" altLang="ko-KR" b="0" i="0" dirty="0">
                <a:solidFill>
                  <a:srgbClr val="282829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282829"/>
              </a:solidFill>
              <a:effectLst/>
              <a:latin typeface="-apple-system"/>
            </a:endParaRPr>
          </a:p>
          <a:p>
            <a:r>
              <a:rPr lang="ko-KR" altLang="en-US" dirty="0"/>
              <a:t>최종적으로 이 두 식을 합치게 되면 우리가 원하는 피치각도를 얻을 수 있다</a:t>
            </a:r>
            <a:r>
              <a:rPr lang="en-US" altLang="ko-KR" dirty="0"/>
              <a:t>. </a:t>
            </a:r>
            <a:r>
              <a:rPr lang="ko-KR" altLang="en-US" dirty="0"/>
              <a:t>이 피치 각도는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원하는 속도를 달성하는 데 필요하다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우리가 구한 피치 각도를 통해서 피칭 토크식을 이용하여 필요한 피칭 토크를 계산할 수 있고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필요한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로터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speed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또한 계산할 수 있게 되었습니다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9777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마지막으로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Yaw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에 대해서 살펴보도록 하겠습니다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내용 읽고나서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그래서 사실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pitch motion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더불어서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yaw angle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이라는것을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또 고려를 해줘야 하는데 간략하게 식만 표현하겠습니다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Yaw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개념은 </a:t>
            </a:r>
            <a:r>
              <a:rPr lang="ko-KR" altLang="en-US" sz="1200" b="0" i="0" dirty="0">
                <a:solidFill>
                  <a:srgbClr val="0075C8"/>
                </a:solidFill>
                <a:effectLst/>
                <a:latin typeface="Arial" panose="020B0604020202020204" pitchFamily="34" charset="0"/>
              </a:rPr>
              <a:t>비행기가 천장 기준에서 빙글빙글 돈다고 생각하시면 됩니다</a:t>
            </a:r>
            <a:r>
              <a:rPr lang="en-US" altLang="ko-KR" sz="1200" b="0" i="0" dirty="0">
                <a:solidFill>
                  <a:srgbClr val="0075C8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7366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마지막 챕터로 </a:t>
            </a:r>
            <a:r>
              <a:rPr lang="ko-KR" altLang="en-US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어드밴스트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 토픽들에 대해 다뤄보겠습니다</a:t>
            </a:r>
            <a:r>
              <a:rPr lang="en-US" altLang="ko-KR" b="0" i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endParaRPr lang="en-US" altLang="ko-KR" b="0" i="0"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홀로노믹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 혹은 </a:t>
            </a:r>
            <a:r>
              <a:rPr lang="ko-KR" altLang="en-US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논홀로노믹이라는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 말은 로봇의 구속조건을 이야기하면서 </a:t>
            </a:r>
            <a:r>
              <a:rPr lang="ko-KR" altLang="en-US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거론되는용어입니다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endParaRPr lang="en-US" altLang="ko-KR" b="0" i="0" dirty="0"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쉽게 설명하자면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모바일 로봇에서 </a:t>
            </a:r>
            <a:r>
              <a:rPr lang="ko-KR" altLang="en-US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홀로노믹은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 어느 방향으로도 움직일 수 있는 로봇을 의미하기 때문에 모션 제어가</a:t>
            </a:r>
          </a:p>
          <a:p>
            <a:pPr algn="l"/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쉽다는 장점이 있습니다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endParaRPr lang="en-US" altLang="ko-KR" b="0" i="0" dirty="0"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이에 반해서 대부분의 모바일 로봇은 </a:t>
            </a:r>
            <a:r>
              <a:rPr lang="ko-KR" altLang="en-US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논홀로노믹인데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순간적으로 어떤 방향으로 움직일 수 없기 때문에</a:t>
            </a:r>
          </a:p>
          <a:p>
            <a:pPr algn="l"/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어떤 위치로 이동을 하기 위해서는 낙엽이 떨어지듯 왔다갔다하거나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자동차를 사이드 주차하기 위해서 핸들을 여러 번 돌리는 것과</a:t>
            </a:r>
          </a:p>
          <a:p>
            <a:pPr algn="l"/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같은 과정이 필요합니다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홀로노믹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 시스템으로 대표적인 것은 </a:t>
            </a:r>
            <a:r>
              <a:rPr lang="ko-KR" altLang="en-US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메카넘휠과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 같은 특수한바퀴를 사용하여 어느 방향이든 이동할 수 있도록</a:t>
            </a:r>
          </a:p>
          <a:p>
            <a:pPr algn="l"/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설계된 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Omnidirectional Robot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을 들 수 있습니다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endParaRPr lang="en-US" altLang="ko-KR" b="0" i="0" dirty="0"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자유도를 이용하여 </a:t>
            </a:r>
            <a:r>
              <a:rPr lang="ko-KR" altLang="en-US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홀로노믹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논홀로노믹을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 설명할 수도 있는데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컨트롤할 수 있는 자유도의 개수가 전체 자유도와 같으면 </a:t>
            </a:r>
            <a:r>
              <a:rPr lang="ko-KR" altLang="en-US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홀로노믹이고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algn="l"/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컨트롤할 수 있는 자유도가 전체 자유도보다 작다면 </a:t>
            </a:r>
            <a:r>
              <a:rPr lang="ko-KR" altLang="en-US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논홀로노믹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그리고 컨트롤 자유도가 전체 자유도보다 크면 </a:t>
            </a:r>
            <a:r>
              <a:rPr lang="ko-KR" altLang="en-US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리던던트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(Redundant) 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시스템이 됩니다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endParaRPr lang="en-US" altLang="ko-KR" b="0" i="0" dirty="0"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예를 들어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, 2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차원상을 움직이는 모바일 로봇의 전체 자유도는 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입니다 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(X, Y, 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𝜃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). 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만약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그 모바일 로봇이 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Omnidirectional wheel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이라면 </a:t>
            </a:r>
            <a:endParaRPr lang="en-US" altLang="ko-KR" b="0" i="0" dirty="0"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컨트롤 할 수 있는 자유도는 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개라서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우리는 이 바퀴 </a:t>
            </a:r>
            <a:r>
              <a:rPr lang="ko-KR" altLang="en-US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세개를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 컨트롤하게 되고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세 개만으로 로봇의 위치 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,Total 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자유도 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DOF = 3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을 모두 표현할 수 있습니다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즉 </a:t>
            </a:r>
            <a:r>
              <a:rPr lang="ko-KR" altLang="en-US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홀로노믹을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 의미합니다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 latinLnBrk="0">
              <a:lnSpc>
                <a:spcPct val="150000"/>
              </a:lnSpc>
              <a:defRPr/>
            </a:pPr>
            <a:endParaRPr lang="en-US" altLang="ko-KR" sz="1200" b="0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l" latinLnBrk="0">
              <a:lnSpc>
                <a:spcPct val="150000"/>
              </a:lnSpc>
              <a:defRPr/>
            </a:pPr>
            <a:r>
              <a:rPr lang="ko-KR" altLang="en-US" sz="1200" b="0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다음으로 </a:t>
            </a:r>
            <a:r>
              <a:rPr lang="ko-KR" altLang="en-US" sz="1200" b="0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액츄에이티드</a:t>
            </a:r>
            <a:r>
              <a:rPr lang="ko-KR" altLang="en-US" sz="1200" b="0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시스템에 대해서 살펴보면 </a:t>
            </a:r>
            <a:endParaRPr lang="en-US" altLang="ko-KR" sz="1200" b="0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l" latinLnBrk="0">
              <a:lnSpc>
                <a:spcPct val="150000"/>
              </a:lnSpc>
              <a:defRPr/>
            </a:pPr>
            <a:endParaRPr lang="en-US" altLang="ko-KR" sz="1200" b="0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l" latinLnBrk="0">
              <a:lnSpc>
                <a:spcPct val="150000"/>
              </a:lnSpc>
              <a:defRPr/>
            </a:pPr>
            <a:r>
              <a:rPr lang="en-US" altLang="ko-KR" sz="1200" b="0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Fully-actuated : </a:t>
            </a:r>
            <a:r>
              <a:rPr lang="ko-KR" altLang="en-US" sz="1200" b="0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모든 관절에 대해서 제어를 할 수 있는 상태를 의미하고 시스템의 실제 자유도와 </a:t>
            </a:r>
            <a:r>
              <a:rPr lang="en-US" altLang="ko-KR" sz="1200" b="0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actuator</a:t>
            </a:r>
            <a:r>
              <a:rPr lang="ko-KR" altLang="en-US" sz="1200" b="0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수가 동일한 시스템을 의미합니다</a:t>
            </a:r>
            <a:r>
              <a:rPr lang="en-US" altLang="ko-KR" sz="1200" b="0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l" latinLnBrk="0">
              <a:lnSpc>
                <a:spcPct val="150000"/>
              </a:lnSpc>
              <a:defRPr/>
            </a:pPr>
            <a:r>
              <a:rPr lang="en-US" altLang="ko-KR" sz="1200" b="0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DOF = Total actuator</a:t>
            </a:r>
          </a:p>
          <a:p>
            <a:pPr algn="l" latinLnBrk="0">
              <a:lnSpc>
                <a:spcPct val="150000"/>
              </a:lnSpc>
              <a:defRPr/>
            </a:pPr>
            <a:endParaRPr lang="en-US" altLang="ko-KR" sz="1200" b="0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l"/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underactuated system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은 시스템의 실제 자유도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(degree of freedom / DOF)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보다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, actuator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의 수가 적은 시스템을 말한다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즉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적은 수의 구동기를 이용해서 보다 많은 자유도를 가진 시스템을 의미한고 볼 수 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바꿔 말하면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적은 수의 구동기를 가지고도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구동기 수보다 많은 관절을 가진 시스템을 말한다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.</a:t>
            </a:r>
            <a:br>
              <a:rPr lang="ko-KR" altLang="en-US" dirty="0"/>
            </a:br>
            <a:endParaRPr lang="en-US" altLang="ko-KR" b="0" i="0" dirty="0"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7013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066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모바일 로봇은 지상에서만 운용되는 것이 아니고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그림처럼 무인기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(UAV),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공칭 수중 차량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(AUV),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자율 표면 차량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(ASV)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으로 알려진 로봇 보트로도 이용되고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165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첫번째 사진은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큐리오시티라고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화성탐사로봇으로 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알려져있는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로봇입니다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내용 그대로 읽으면 </a:t>
            </a:r>
            <a:r>
              <a:rPr lang="ko-KR" altLang="en-US" dirty="0" err="1"/>
              <a:t>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90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4</a:t>
            </a:r>
            <a:r>
              <a:rPr lang="ko-KR" altLang="en-US" dirty="0"/>
              <a:t>는 </a:t>
            </a:r>
            <a:r>
              <a:rPr lang="en-US" altLang="ko-KR" dirty="0"/>
              <a:t>robot platform </a:t>
            </a:r>
            <a:r>
              <a:rPr lang="ko-KR" altLang="en-US" dirty="0"/>
              <a:t>이라는 것이 어떻게 움직이는지 총체적으로 설명하는 챕터입니다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다시 말해서 제어 입력에 대한 함수로서 시간에 따라 </a:t>
            </a:r>
            <a:r>
              <a:rPr lang="en-US" altLang="ko-KR" dirty="0"/>
              <a:t>robot platform</a:t>
            </a:r>
            <a:r>
              <a:rPr lang="ko-KR" altLang="en-US" dirty="0"/>
              <a:t>의 포즈나 동작</a:t>
            </a:r>
            <a:r>
              <a:rPr lang="en-US" altLang="ko-KR" dirty="0"/>
              <a:t>, </a:t>
            </a:r>
            <a:r>
              <a:rPr lang="ko-KR" altLang="en-US" dirty="0"/>
              <a:t>위치와 같은 것들이 어떻게 변화하는지를 보는 챕터입니다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첫번째로 </a:t>
            </a:r>
            <a:r>
              <a:rPr lang="en-US" altLang="ko-KR" dirty="0"/>
              <a:t>wheeled Mobile Robots Part</a:t>
            </a:r>
            <a:r>
              <a:rPr lang="ko-KR" altLang="en-US" dirty="0"/>
              <a:t>에서는 </a:t>
            </a:r>
            <a:r>
              <a:rPr lang="en-US" altLang="ko-KR" dirty="0"/>
              <a:t>2</a:t>
            </a:r>
            <a:r>
              <a:rPr lang="ko-KR" altLang="en-US" dirty="0"/>
              <a:t>차원에서 작동하는 세 가지 종류의 </a:t>
            </a:r>
            <a:r>
              <a:rPr lang="ko-KR" altLang="en-US" dirty="0" err="1"/>
              <a:t>바퀴달린</a:t>
            </a:r>
            <a:r>
              <a:rPr lang="ko-KR" altLang="en-US" dirty="0"/>
              <a:t> </a:t>
            </a:r>
            <a:r>
              <a:rPr lang="en-US" altLang="ko-KR" dirty="0"/>
              <a:t>vehicle</a:t>
            </a:r>
            <a:r>
              <a:rPr lang="ko-KR" altLang="en-US" dirty="0"/>
              <a:t>을 다룹니다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종류의 </a:t>
            </a:r>
            <a:r>
              <a:rPr lang="en-US" altLang="ko-KR" dirty="0"/>
              <a:t>vehicle</a:t>
            </a:r>
            <a:r>
              <a:rPr lang="ko-KR" altLang="en-US" dirty="0"/>
              <a:t>들은 앞이나 뒤로 추진될 수 있고 이것들의 방향은 어떤 스티어링 메커니즘에 의해 제어됩니다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</a:t>
            </a:r>
            <a:r>
              <a:rPr lang="en-US" altLang="ko-KR" dirty="0"/>
              <a:t>configuration space</a:t>
            </a:r>
            <a:r>
              <a:rPr lang="ko-KR" altLang="en-US" dirty="0"/>
              <a:t>에 대해서 간략하게 소개하도록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ko-KR" altLang="en-US" dirty="0"/>
              <a:t>두번째로 </a:t>
            </a:r>
            <a:r>
              <a:rPr lang="en-US" altLang="ko-KR" dirty="0"/>
              <a:t>flying robot Part</a:t>
            </a:r>
            <a:r>
              <a:rPr lang="ko-KR" altLang="en-US" dirty="0"/>
              <a:t>에서는 </a:t>
            </a:r>
            <a:r>
              <a:rPr lang="en-US" altLang="ko-KR" dirty="0"/>
              <a:t>3</a:t>
            </a:r>
            <a:r>
              <a:rPr lang="ko-KR" altLang="en-US" dirty="0"/>
              <a:t>차원 공간에서 움직이는 로봇인 </a:t>
            </a:r>
            <a:r>
              <a:rPr lang="ko-KR" altLang="en-US" dirty="0" err="1"/>
              <a:t>쿼드로터를</a:t>
            </a:r>
            <a:r>
              <a:rPr lang="ko-KR" altLang="en-US" dirty="0"/>
              <a:t> 설명합니다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쿼드로터는</a:t>
            </a:r>
            <a:r>
              <a:rPr lang="ko-KR" altLang="en-US" dirty="0"/>
              <a:t> 비용이 저렴하고 쉽게 모델링 및 제어가 가능해서 좋은 로봇 플랫폼입니다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마지막으로 </a:t>
            </a:r>
            <a:r>
              <a:rPr lang="en-US" altLang="ko-KR" dirty="0"/>
              <a:t>under-actuation </a:t>
            </a:r>
            <a:r>
              <a:rPr lang="ko-KR" altLang="en-US" dirty="0"/>
              <a:t>과 </a:t>
            </a:r>
            <a:r>
              <a:rPr lang="en-US" altLang="ko-KR" dirty="0" err="1"/>
              <a:t>nonholonomy</a:t>
            </a:r>
            <a:r>
              <a:rPr lang="ko-KR" altLang="en-US" dirty="0"/>
              <a:t>에 대해서 알아보겠습니다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787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인류는 위대한 </a:t>
            </a:r>
            <a:r>
              <a:rPr lang="ko-KR" altLang="en-US" dirty="0" err="1"/>
              <a:t>발명중</a:t>
            </a:r>
            <a:r>
              <a:rPr lang="ko-KR" altLang="en-US" dirty="0"/>
              <a:t> 하나라고 할 수 있는 바퀴로부터 출발해서 이륜 카트의 발명 </a:t>
            </a:r>
          </a:p>
          <a:p>
            <a:r>
              <a:rPr lang="ko-KR" altLang="en-US" dirty="0"/>
              <a:t>그리고 결국 사륜자동차까지 만들어 낸 경험때문에 지면을 움직이는 </a:t>
            </a:r>
            <a:r>
              <a:rPr lang="en-US" altLang="ko-KR" dirty="0"/>
              <a:t>robot platform</a:t>
            </a:r>
            <a:r>
              <a:rPr lang="ko-KR" altLang="en-US" dirty="0"/>
              <a:t>을 </a:t>
            </a:r>
            <a:r>
              <a:rPr lang="ko-KR" altLang="en-US" dirty="0" err="1"/>
              <a:t>고려할때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자연스럽게 자동차를 선택하게 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하지만 특수한 경우가 아닌 일반 자동차들을 </a:t>
            </a:r>
            <a:r>
              <a:rPr lang="ko-KR" altLang="en-US" dirty="0" err="1"/>
              <a:t>생각해볼때</a:t>
            </a:r>
            <a:r>
              <a:rPr lang="ko-KR" altLang="en-US" dirty="0"/>
              <a:t> 움직이는 방식에 한계가 </a:t>
            </a:r>
            <a:r>
              <a:rPr lang="ko-KR" altLang="en-US" dirty="0" err="1"/>
              <a:t>있다는것을</a:t>
            </a:r>
            <a:r>
              <a:rPr lang="ko-KR" altLang="en-US" dirty="0"/>
              <a:t> 경험적으로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예를들어</a:t>
            </a:r>
            <a:r>
              <a:rPr lang="ko-KR" altLang="en-US" dirty="0"/>
              <a:t> 완전히 수직으로 옆으로 운전하는 것은 불가능하죠 </a:t>
            </a:r>
          </a:p>
          <a:p>
            <a:r>
              <a:rPr lang="ko-KR" altLang="en-US" dirty="0"/>
              <a:t>또한 자동차가 그 자리에서 회전할 수도 없습니다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물론 </a:t>
            </a:r>
            <a:r>
              <a:rPr lang="en-US" altLang="ko-KR" dirty="0"/>
              <a:t>three-point turn </a:t>
            </a:r>
            <a:r>
              <a:rPr lang="ko-KR" altLang="en-US" dirty="0"/>
              <a:t>이라고 해서 </a:t>
            </a:r>
            <a:r>
              <a:rPr lang="en-US" altLang="ko-KR" dirty="0"/>
              <a:t>180</a:t>
            </a:r>
            <a:r>
              <a:rPr lang="ko-KR" altLang="en-US" dirty="0"/>
              <a:t>도 회전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U</a:t>
            </a:r>
            <a:r>
              <a:rPr lang="ko-KR" altLang="en-US" dirty="0"/>
              <a:t>턴정도는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현재 자동차가 가지고있는 이러한 한계에 대해서 조작을 가능케하기 위해서는</a:t>
            </a:r>
          </a:p>
          <a:p>
            <a:r>
              <a:rPr lang="ko-KR" altLang="en-US" dirty="0"/>
              <a:t>중요한 개념이 필요한데 그게 이따가 다룰 </a:t>
            </a:r>
            <a:r>
              <a:rPr lang="en-US" altLang="ko-KR" dirty="0"/>
              <a:t>nonholonomic system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그래도 일단은 먼저 현재로서는 가장 단순하고 효과적인 이동 수단인 </a:t>
            </a:r>
          </a:p>
          <a:p>
            <a:r>
              <a:rPr lang="ko-KR" altLang="en-US" dirty="0"/>
              <a:t>자동차를 </a:t>
            </a:r>
            <a:r>
              <a:rPr lang="ko-KR" altLang="en-US" dirty="0" err="1"/>
              <a:t>모델링하는것에</a:t>
            </a:r>
            <a:r>
              <a:rPr lang="ko-KR" altLang="en-US" dirty="0"/>
              <a:t> 대해 알아보도록 해보도록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137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4.1.1 Car-Like Mobile Robots part</a:t>
            </a:r>
            <a:r>
              <a:rPr lang="ko-KR" altLang="en-US" dirty="0"/>
              <a:t>는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자동차와 같은 차량을 임의의 궤적을 따라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그리고 정확하게 특정한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c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포즈까지 운전할 수 있는 컨트롤러를 모델링 하는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part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륜 자동차와 비슷하게 저속 거동에 대해서 일반적으로 사용되는 모델은 그림 과 같은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키네마틱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bicycle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모델입니다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자전거는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후륜이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차체에 고정되어 있고 앞바퀴의 평면은 차량을 조종하기 위해 수직 축을 중심으로 회전한다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일반적으로 엔진이 차량 앞에 달려있는 전륜구동 차량처럼 생각하시면 될 것 같습니다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이제 여기서 일반적으로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bicycle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모델이 거동하는 상황을 가정합니다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뭐 예를 들어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바퀴가 옆으로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미끄러지져서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굴러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간다거나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하는 상황을 배제하고 가정하겠습니다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vehicle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포즈는 그림 에 표시된 차체 좌표 프레임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{B}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에 의해 표시되며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차량의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축은 차량의 전방 방향이고 그 차량의 원점은 후면 차축의 중심에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(//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xB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가 전방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{B}=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원점이라는말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//)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그림을 보면 자동차는 옅은 회색으로 표시되고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자전거모델로 근사화 했기때문에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bicycle model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은 짙은 회색으로 표시된다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차량의 차체 프레임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좌표계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은 빨간색으로 표시되고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글로벌 프레임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좌표계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은 파란색으로 표시된다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스티어링 휠 각도는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γ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뒷바퀴의 속도는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방향으로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차량의 </a:t>
            </a:r>
            <a:r>
              <a:rPr lang="en-US" altLang="ko-KR" dirty="0"/>
              <a:t>configuration</a:t>
            </a:r>
            <a:r>
              <a:rPr lang="ko-KR" altLang="en-US" dirty="0"/>
              <a:t>은 일반화된 좌표 </a:t>
            </a:r>
            <a:r>
              <a:rPr lang="en-US" altLang="ko-KR" dirty="0"/>
              <a:t>q=(</a:t>
            </a:r>
            <a:r>
              <a:rPr lang="en-US" altLang="ko-KR" dirty="0" err="1"/>
              <a:t>x,y</a:t>
            </a:r>
            <a:r>
              <a:rPr lang="en-US" altLang="ko-KR" dirty="0"/>
              <a:t>, θ)</a:t>
            </a:r>
            <a:r>
              <a:rPr lang="ko-KR" altLang="en-US" dirty="0"/>
              <a:t>로 표현됩니다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잠깐 </a:t>
            </a:r>
            <a:r>
              <a:rPr lang="en-US" altLang="ko-KR" dirty="0"/>
              <a:t>configuration</a:t>
            </a:r>
            <a:r>
              <a:rPr lang="ko-KR" altLang="en-US" dirty="0"/>
              <a:t>에 대한 개념에 대해서 살펴보고 가겠습니다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14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016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968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575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591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908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243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10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685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966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439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316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494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3.png"/><Relationship Id="rId5" Type="http://schemas.openxmlformats.org/officeDocument/2006/relationships/image" Target="../media/image17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4.PNG"/><Relationship Id="rId5" Type="http://schemas.openxmlformats.org/officeDocument/2006/relationships/image" Target="../media/image17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4.PNG"/><Relationship Id="rId5" Type="http://schemas.openxmlformats.org/officeDocument/2006/relationships/image" Target="../media/image17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4.PNG"/><Relationship Id="rId5" Type="http://schemas.openxmlformats.org/officeDocument/2006/relationships/image" Target="../media/image17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58.PNG"/><Relationship Id="rId9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0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8.PNG"/><Relationship Id="rId9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0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9.png"/><Relationship Id="rId4" Type="http://schemas.openxmlformats.org/officeDocument/2006/relationships/image" Target="../media/image58.PNG"/><Relationship Id="rId9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0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73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0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58.PNG"/><Relationship Id="rId9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0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58.PNG"/><Relationship Id="rId9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80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gif"/><Relationship Id="rId5" Type="http://schemas.openxmlformats.org/officeDocument/2006/relationships/image" Target="../media/image76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7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87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3.PNG"/><Relationship Id="rId5" Type="http://schemas.openxmlformats.org/officeDocument/2006/relationships/image" Target="../media/image89.PNG"/><Relationship Id="rId10" Type="http://schemas.openxmlformats.org/officeDocument/2006/relationships/image" Target="../media/image92.PNG"/><Relationship Id="rId4" Type="http://schemas.openxmlformats.org/officeDocument/2006/relationships/image" Target="../media/image88.PNG"/><Relationship Id="rId9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87.PNG"/><Relationship Id="rId5" Type="http://schemas.openxmlformats.org/officeDocument/2006/relationships/image" Target="../media/image92.PNG"/><Relationship Id="rId10" Type="http://schemas.openxmlformats.org/officeDocument/2006/relationships/image" Target="../media/image76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8.PNG"/><Relationship Id="rId3" Type="http://schemas.openxmlformats.org/officeDocument/2006/relationships/image" Target="../media/image60.PNG"/><Relationship Id="rId7" Type="http://schemas.openxmlformats.org/officeDocument/2006/relationships/image" Target="../media/image94.PNG"/><Relationship Id="rId12" Type="http://schemas.openxmlformats.org/officeDocument/2006/relationships/image" Target="../media/image97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87.PNG"/><Relationship Id="rId5" Type="http://schemas.openxmlformats.org/officeDocument/2006/relationships/image" Target="../media/image92.PNG"/><Relationship Id="rId10" Type="http://schemas.openxmlformats.org/officeDocument/2006/relationships/image" Target="../media/image76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460123" y="1011604"/>
            <a:ext cx="3344779" cy="3344779"/>
            <a:chOff x="4369564" y="1893159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5B9BD5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Mobile robot seminar</a:t>
              </a:r>
              <a:endPara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Ch4. Mobile robot</a:t>
              </a: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73432" y="4810914"/>
            <a:ext cx="5518159" cy="1623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srgbClr val="5155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학부 연구생 </a:t>
            </a:r>
            <a:r>
              <a:rPr lang="ko-KR" altLang="en-US" sz="2800" b="1" i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이태연</a:t>
            </a:r>
            <a:endParaRPr lang="en-US" altLang="ko-KR" sz="2800" b="1" i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srgbClr val="515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242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-430776" y="392138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4.1.1 Car-Like Mobile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2B4778-D1ED-452F-84F0-DAECC1F33AA8}"/>
              </a:ext>
            </a:extLst>
          </p:cNvPr>
          <p:cNvSpPr/>
          <p:nvPr/>
        </p:nvSpPr>
        <p:spPr>
          <a:xfrm>
            <a:off x="4179913" y="2904701"/>
            <a:ext cx="8486654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{B}:The pose of the vehicle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1706F4-6F7E-4D78-AA53-F2E76B9EB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63" y="1509444"/>
            <a:ext cx="4324954" cy="38391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6CE4EC-134A-4F06-9E03-E9ACCF5D4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70" y="5815136"/>
            <a:ext cx="3211951" cy="28291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EE34D4-19C8-4C45-AF9A-97C279482152}"/>
              </a:ext>
            </a:extLst>
          </p:cNvPr>
          <p:cNvGrpSpPr/>
          <p:nvPr/>
        </p:nvGrpSpPr>
        <p:grpSpPr>
          <a:xfrm>
            <a:off x="5780234" y="4832217"/>
            <a:ext cx="5572903" cy="1582728"/>
            <a:chOff x="5993730" y="1084197"/>
            <a:chExt cx="5572903" cy="158272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434195A-93CA-42DD-B984-05AAAFB7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084197"/>
              <a:ext cx="5572903" cy="24768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944AFE3-EB7C-4502-89C6-46351A12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431" y="1342767"/>
              <a:ext cx="5525271" cy="23815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B331C59-26F6-449B-9B1C-9A5945036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382" y="1580923"/>
              <a:ext cx="5525271" cy="1086002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50C271C-7068-40A7-A621-944AEA65E7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58317"/>
            <a:ext cx="1428025" cy="55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14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-430776" y="392138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4.1.1 Car-Like Mobile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2B4778-D1ED-452F-84F0-DAECC1F33AA8}"/>
              </a:ext>
            </a:extLst>
          </p:cNvPr>
          <p:cNvSpPr/>
          <p:nvPr/>
        </p:nvSpPr>
        <p:spPr>
          <a:xfrm>
            <a:off x="4547739" y="3884305"/>
            <a:ext cx="8486654" cy="3261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Mobile Robot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대표 종류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14350" indent="-514350" algn="ctr" latinLnBrk="0">
              <a:lnSpc>
                <a:spcPct val="150000"/>
              </a:lnSpc>
              <a:buAutoNum type="alphaLcPeriod"/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Floor</a:t>
            </a:r>
          </a:p>
          <a:p>
            <a:pPr marL="514350" indent="-514350" algn="ctr" latinLnBrk="0">
              <a:lnSpc>
                <a:spcPct val="150000"/>
              </a:lnSpc>
              <a:buAutoNum type="alphaLcPeriod"/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Sensor</a:t>
            </a:r>
          </a:p>
          <a:p>
            <a:pPr marL="514350" indent="-514350" algn="ctr" latinLnBrk="0">
              <a:lnSpc>
                <a:spcPct val="150000"/>
              </a:lnSpc>
              <a:buAutoNum type="alphaLcPeriod"/>
              <a:defRPr/>
            </a:pP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1706F4-6F7E-4D78-AA53-F2E76B9EB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63" y="1509444"/>
            <a:ext cx="4324954" cy="38391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6CE4EC-134A-4F06-9E03-E9ACCF5D4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70" y="5815136"/>
            <a:ext cx="3211951" cy="2829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34195A-93CA-42DD-B984-05AAAFB787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730" y="1084197"/>
            <a:ext cx="5572903" cy="2476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944AFE3-EB7C-4502-89C6-46351A122B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431" y="1342767"/>
            <a:ext cx="5525271" cy="2381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B331C59-26F6-449B-9B1C-9A5945036B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382" y="1580923"/>
            <a:ext cx="5525271" cy="108600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14ABF9D-0F6A-4B12-9253-013BB4B98891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16032B3-D4C9-4B1F-900E-D98EC50BA535}"/>
                </a:ext>
              </a:extLst>
            </p:cNvPr>
            <p:cNvGrpSpPr/>
            <p:nvPr/>
          </p:nvGrpSpPr>
          <p:grpSpPr>
            <a:xfrm>
              <a:off x="1" y="0"/>
              <a:ext cx="12192000" cy="6858000"/>
              <a:chOff x="1" y="0"/>
              <a:chExt cx="12192000" cy="6858000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FA6D968E-BF61-429E-B2AA-50B50205FB20}"/>
                  </a:ext>
                </a:extLst>
              </p:cNvPr>
              <p:cNvSpPr/>
              <p:nvPr/>
            </p:nvSpPr>
            <p:spPr>
              <a:xfrm>
                <a:off x="1" y="0"/>
                <a:ext cx="12192000" cy="6858000"/>
              </a:xfrm>
              <a:prstGeom prst="rect">
                <a:avLst/>
              </a:prstGeom>
              <a:solidFill>
                <a:schemeClr val="tx1">
                  <a:alpha val="76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EC15C9F-6522-4A35-A998-9E011F49558D}"/>
                  </a:ext>
                </a:extLst>
              </p:cNvPr>
              <p:cNvSpPr/>
              <p:nvPr/>
            </p:nvSpPr>
            <p:spPr>
              <a:xfrm>
                <a:off x="304799" y="272495"/>
                <a:ext cx="11377863" cy="632253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0E2AAC-FC3F-48A5-A039-1DC9B8117302}"/>
                  </a:ext>
                </a:extLst>
              </p:cNvPr>
              <p:cNvSpPr txBox="1"/>
              <p:nvPr/>
            </p:nvSpPr>
            <p:spPr>
              <a:xfrm>
                <a:off x="1227656" y="535706"/>
                <a:ext cx="973668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0" b="1" dirty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Motion Planning </a:t>
                </a:r>
                <a:r>
                  <a:rPr lang="ko-KR" altLang="en-US" sz="3000" b="1" dirty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개념</a:t>
                </a:r>
                <a:endParaRPr lang="en-US" altLang="ko-KR" sz="3000" b="1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D0334DA-C815-495B-9CA9-D2B2549C2F1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173186"/>
              <a:ext cx="0" cy="3668493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46FDA60-96CA-4DD0-8489-5F96137DBEB4}"/>
                </a:ext>
              </a:extLst>
            </p:cNvPr>
            <p:cNvCxnSpPr>
              <a:cxnSpLocks/>
            </p:cNvCxnSpPr>
            <p:nvPr/>
          </p:nvCxnSpPr>
          <p:spPr>
            <a:xfrm>
              <a:off x="723900" y="1173186"/>
              <a:ext cx="10502900" cy="0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717F30-BAB7-4A2D-B2FD-FC8CAC6A36AE}"/>
                </a:ext>
              </a:extLst>
            </p:cNvPr>
            <p:cNvSpPr txBox="1"/>
            <p:nvPr/>
          </p:nvSpPr>
          <p:spPr>
            <a:xfrm>
              <a:off x="850452" y="1384112"/>
              <a:ext cx="375883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Work Space(or</a:t>
              </a:r>
              <a:r>
                <a:rPr lang="ko-KR" altLang="en-US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Task</a:t>
              </a:r>
              <a:r>
                <a:rPr lang="ko-KR" altLang="en-US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Space)</a:t>
              </a:r>
            </a:p>
            <a:p>
              <a:endParaRPr lang="en-US" altLang="ko-KR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r>
                <a:rPr lang="en-US" altLang="ko-KR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2D </a:t>
              </a:r>
              <a:r>
                <a:rPr lang="ko-KR" altLang="en-US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또는 </a:t>
              </a:r>
              <a:r>
                <a:rPr lang="en-US" altLang="ko-KR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3D </a:t>
              </a:r>
              <a:r>
                <a:rPr lang="ko-KR" altLang="en-US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유클리드 공간에서 로봇의 상태를 설명함</a:t>
              </a:r>
              <a:r>
                <a:rPr lang="en-US" altLang="ko-KR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 </a:t>
              </a:r>
            </a:p>
            <a:p>
              <a:r>
                <a:rPr lang="ko-KR" altLang="en-US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즉</a:t>
              </a:r>
              <a:r>
                <a:rPr lang="en-US" altLang="ko-KR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실제 작업이 이루어 져야하는 </a:t>
              </a:r>
              <a:r>
                <a:rPr lang="en-US" altLang="ko-KR" b="1" dirty="0" err="1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x,y,z</a:t>
              </a:r>
              <a:r>
                <a:rPr lang="ko-KR" altLang="en-US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의 공간을 작업공간</a:t>
              </a:r>
              <a:r>
                <a:rPr lang="en-US" altLang="ko-KR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(Task Space)</a:t>
              </a:r>
              <a:r>
                <a:rPr lang="ko-KR" altLang="en-US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라 부르고</a:t>
              </a:r>
              <a:r>
                <a:rPr lang="en-US" altLang="ko-KR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endParaRPr lang="ko-KR" altLang="en-US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EB2BDA-118A-46CE-9C9E-287432CDA0B2}"/>
                </a:ext>
              </a:extLst>
            </p:cNvPr>
            <p:cNvSpPr txBox="1"/>
            <p:nvPr/>
          </p:nvSpPr>
          <p:spPr>
            <a:xfrm>
              <a:off x="6400798" y="1436159"/>
              <a:ext cx="440689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Configuration Space(or Joint Space)</a:t>
              </a:r>
            </a:p>
            <a:p>
              <a:endParaRPr lang="en-US" altLang="ko-KR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r>
                <a:rPr lang="ko-KR" altLang="en-US" sz="1800" kern="0" spc="0" dirty="0">
                  <a:solidFill>
                    <a:schemeClr val="bg1"/>
                  </a:solidFill>
                  <a:effectLst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로봇이 제어되는 각 관절 각도</a:t>
              </a:r>
              <a:r>
                <a:rPr lang="en-US" altLang="ko-KR" sz="1800" kern="0" spc="0" dirty="0">
                  <a:solidFill>
                    <a:schemeClr val="bg1"/>
                  </a:solidFill>
                  <a:effectLst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(q1,...,</a:t>
              </a:r>
              <a:r>
                <a:rPr lang="en-US" altLang="ko-KR" sz="1800" kern="0" spc="0" dirty="0" err="1">
                  <a:solidFill>
                    <a:schemeClr val="bg1"/>
                  </a:solidFill>
                  <a:effectLst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qn</a:t>
              </a:r>
              <a:r>
                <a:rPr lang="en-US" altLang="ko-KR" sz="1800" kern="0" spc="0" dirty="0">
                  <a:solidFill>
                    <a:schemeClr val="bg1"/>
                  </a:solidFill>
                  <a:effectLst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)</a:t>
              </a:r>
              <a:r>
                <a:rPr lang="ko-KR" altLang="en-US" sz="1800" kern="0" spc="0" dirty="0">
                  <a:solidFill>
                    <a:schemeClr val="bg1"/>
                  </a:solidFill>
                  <a:effectLst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에 대한 공간을 관절공간</a:t>
              </a:r>
              <a:r>
                <a:rPr lang="en-US" altLang="ko-KR" sz="1800" kern="0" spc="0" dirty="0">
                  <a:solidFill>
                    <a:schemeClr val="bg1"/>
                  </a:solidFill>
                  <a:effectLst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(Joint Space)</a:t>
              </a:r>
              <a:r>
                <a:rPr lang="ko-KR" altLang="en-US" sz="1800" kern="0" spc="0" dirty="0">
                  <a:solidFill>
                    <a:schemeClr val="bg1"/>
                  </a:solidFill>
                  <a:effectLst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라고 부릅니다</a:t>
              </a:r>
              <a:r>
                <a:rPr lang="en-US" altLang="ko-KR" sz="1800" kern="0" spc="0" dirty="0">
                  <a:solidFill>
                    <a:schemeClr val="bg1"/>
                  </a:solidFill>
                  <a:effectLst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06946F-D720-4C3C-853D-382DCF0B4487}"/>
                </a:ext>
              </a:extLst>
            </p:cNvPr>
            <p:cNvCxnSpPr>
              <a:cxnSpLocks/>
            </p:cNvCxnSpPr>
            <p:nvPr/>
          </p:nvCxnSpPr>
          <p:spPr>
            <a:xfrm>
              <a:off x="742280" y="4841679"/>
              <a:ext cx="10502900" cy="0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415E9B-A32E-49FB-8F11-123E2C18D15E}"/>
                </a:ext>
              </a:extLst>
            </p:cNvPr>
            <p:cNvSpPr txBox="1"/>
            <p:nvPr/>
          </p:nvSpPr>
          <p:spPr>
            <a:xfrm>
              <a:off x="1227656" y="4960484"/>
              <a:ext cx="973668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결국 로봇의 움직임 생성 문제란 </a:t>
              </a:r>
              <a:r>
                <a:rPr lang="en-US" altLang="ko-KR" sz="3000" b="1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"</a:t>
              </a:r>
              <a:r>
                <a:rPr lang="ko-KR" altLang="en-US" sz="3000" b="1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작업공간에서 잘 움직이도록 관절공간에서 잘 입력을 넣어주는 것</a:t>
              </a:r>
              <a:r>
                <a:rPr lang="en-US" altLang="ko-KR" sz="3000" b="1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"</a:t>
              </a:r>
              <a:r>
                <a:rPr lang="ko-KR" altLang="en-US" sz="3000" b="1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이라고 일반화 시킬 수 있습니다</a:t>
              </a:r>
              <a:r>
                <a:rPr lang="en-US" altLang="ko-KR" sz="3000" b="1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.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51FA232-6400-459E-9E08-B05AAF15CC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637" y="3109448"/>
            <a:ext cx="2294217" cy="16538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7BDB30-93A2-40B6-B4B9-AFFBF4B57A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718" y="2859793"/>
            <a:ext cx="1882408" cy="136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83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-430776" y="392138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4.1.1 Car-Like Mobile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2B4778-D1ED-452F-84F0-DAECC1F33AA8}"/>
              </a:ext>
            </a:extLst>
          </p:cNvPr>
          <p:cNvSpPr/>
          <p:nvPr/>
        </p:nvSpPr>
        <p:spPr>
          <a:xfrm>
            <a:off x="4179913" y="2904701"/>
            <a:ext cx="8486654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{B}:The pose of the vehicle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1706F4-6F7E-4D78-AA53-F2E76B9EB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63" y="1509444"/>
            <a:ext cx="4324954" cy="38391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6CE4EC-134A-4F06-9E03-E9ACCF5D4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70" y="5815136"/>
            <a:ext cx="3211951" cy="28291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EE34D4-19C8-4C45-AF9A-97C279482152}"/>
              </a:ext>
            </a:extLst>
          </p:cNvPr>
          <p:cNvGrpSpPr/>
          <p:nvPr/>
        </p:nvGrpSpPr>
        <p:grpSpPr>
          <a:xfrm>
            <a:off x="5780234" y="4832217"/>
            <a:ext cx="5572903" cy="1582728"/>
            <a:chOff x="5993730" y="1084197"/>
            <a:chExt cx="5572903" cy="158272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434195A-93CA-42DD-B984-05AAAFB7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084197"/>
              <a:ext cx="5572903" cy="24768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944AFE3-EB7C-4502-89C6-46351A12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431" y="1342767"/>
              <a:ext cx="5525271" cy="23815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B331C59-26F6-449B-9B1C-9A5945036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382" y="1580923"/>
              <a:ext cx="5525271" cy="1086002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50C271C-7068-40A7-A621-944AEA65E7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58317"/>
            <a:ext cx="1428025" cy="55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80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-430776" y="392138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4.1.1 Car-Like Mobile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2B4778-D1ED-452F-84F0-DAECC1F33AA8}"/>
              </a:ext>
            </a:extLst>
          </p:cNvPr>
          <p:cNvSpPr/>
          <p:nvPr/>
        </p:nvSpPr>
        <p:spPr>
          <a:xfrm>
            <a:off x="4978760" y="1143331"/>
            <a:ext cx="8486654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{B}:The pose of the vehicle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1706F4-6F7E-4D78-AA53-F2E76B9EB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63" y="1509444"/>
            <a:ext cx="4324954" cy="38391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6CE4EC-134A-4F06-9E03-E9ACCF5D4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70" y="5815136"/>
            <a:ext cx="3211951" cy="28291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EE34D4-19C8-4C45-AF9A-97C279482152}"/>
              </a:ext>
            </a:extLst>
          </p:cNvPr>
          <p:cNvGrpSpPr/>
          <p:nvPr/>
        </p:nvGrpSpPr>
        <p:grpSpPr>
          <a:xfrm>
            <a:off x="5780234" y="4832217"/>
            <a:ext cx="5572903" cy="1582728"/>
            <a:chOff x="5993730" y="1084197"/>
            <a:chExt cx="5572903" cy="158272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434195A-93CA-42DD-B984-05AAAFB7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084197"/>
              <a:ext cx="5572903" cy="24768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944AFE3-EB7C-4502-89C6-46351A12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431" y="1342767"/>
              <a:ext cx="5525271" cy="23815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B331C59-26F6-449B-9B1C-9A5945036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382" y="1580923"/>
              <a:ext cx="5525271" cy="1086002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50C271C-7068-40A7-A621-944AEA65E7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709" y="1253347"/>
            <a:ext cx="1428025" cy="5514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23C8A8-3A04-42AF-BFED-4082F4F6C7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248" y="2014954"/>
            <a:ext cx="1177994" cy="8108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5DCAA5-8968-446B-AE73-C0EDF97B567F}"/>
              </a:ext>
            </a:extLst>
          </p:cNvPr>
          <p:cNvSpPr/>
          <p:nvPr/>
        </p:nvSpPr>
        <p:spPr>
          <a:xfrm>
            <a:off x="5560425" y="1914779"/>
            <a:ext cx="1177995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각속도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E9D0D9-DAFC-4C16-80A4-DEF14A6CCA4B}"/>
              </a:ext>
            </a:extLst>
          </p:cNvPr>
          <p:cNvSpPr/>
          <p:nvPr/>
        </p:nvSpPr>
        <p:spPr>
          <a:xfrm>
            <a:off x="5532844" y="2492958"/>
            <a:ext cx="1552669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회전반경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105BCC-8C2A-417D-BB81-89900B554F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28" y="2704350"/>
            <a:ext cx="1435022" cy="3807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929119-3621-4C50-982E-700C630CF9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28" y="3224080"/>
            <a:ext cx="1016770" cy="4733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372B4D-7175-4195-83A2-B84B4E29D158}"/>
              </a:ext>
            </a:extLst>
          </p:cNvPr>
          <p:cNvSpPr/>
          <p:nvPr/>
        </p:nvSpPr>
        <p:spPr>
          <a:xfrm>
            <a:off x="5537567" y="3080265"/>
            <a:ext cx="1552669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경로길이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9699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-430776" y="392138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4.1.1 Car-Like Mobile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2B4778-D1ED-452F-84F0-DAECC1F33AA8}"/>
              </a:ext>
            </a:extLst>
          </p:cNvPr>
          <p:cNvSpPr/>
          <p:nvPr/>
        </p:nvSpPr>
        <p:spPr>
          <a:xfrm>
            <a:off x="-430776" y="4377262"/>
            <a:ext cx="13130555" cy="2523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Ackermann Steering Geometry?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When a four-wheeled vehicle goes around a corner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the two steered wheels follow circular paths of different radii and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therefore the angles of the steered wheels γ L and γ R should be very slightly different.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1" name="Picture 4" descr="94FA1710-B6CF-44B2-B271-72311AC10D55.png">
            <a:extLst>
              <a:ext uri="{FF2B5EF4-FFF2-40B4-BE49-F238E27FC236}">
                <a16:creationId xmlns:a16="http://schemas.microsoft.com/office/drawing/2014/main" id="{287F9423-B1C4-40B4-8FD1-21CD1D5F8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878" y="1191082"/>
            <a:ext cx="3821454" cy="3302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399653-FE87-496D-A58B-EB38BBCE9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332" y="2447925"/>
            <a:ext cx="2752725" cy="981075"/>
          </a:xfrm>
          <a:prstGeom prst="rect">
            <a:avLst/>
          </a:prstGeom>
        </p:spPr>
      </p:pic>
      <p:sp>
        <p:nvSpPr>
          <p:cNvPr id="46" name="자유형 2">
            <a:extLst>
              <a:ext uri="{FF2B5EF4-FFF2-40B4-BE49-F238E27FC236}">
                <a16:creationId xmlns:a16="http://schemas.microsoft.com/office/drawing/2014/main" id="{24ACA724-4685-416A-A633-3315C8F7F0A7}"/>
              </a:ext>
            </a:extLst>
          </p:cNvPr>
          <p:cNvSpPr/>
          <p:nvPr/>
        </p:nvSpPr>
        <p:spPr>
          <a:xfrm>
            <a:off x="1933852" y="3232899"/>
            <a:ext cx="3082502" cy="1050466"/>
          </a:xfrm>
          <a:custGeom>
            <a:avLst/>
            <a:gdLst>
              <a:gd name="connsiteX0" fmla="*/ 114300 w 2641600"/>
              <a:gd name="connsiteY0" fmla="*/ 482600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42875 w 2641600"/>
              <a:gd name="connsiteY0" fmla="*/ 492125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61925 w 2641600"/>
              <a:gd name="connsiteY0" fmla="*/ 496888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90500 w 2670175"/>
              <a:gd name="connsiteY0" fmla="*/ 496888 h 774700"/>
              <a:gd name="connsiteX1" fmla="*/ 0 w 2670175"/>
              <a:gd name="connsiteY1" fmla="*/ 774700 h 774700"/>
              <a:gd name="connsiteX2" fmla="*/ 1857375 w 2670175"/>
              <a:gd name="connsiteY2" fmla="*/ 774700 h 774700"/>
              <a:gd name="connsiteX3" fmla="*/ 2225675 w 2670175"/>
              <a:gd name="connsiteY3" fmla="*/ 0 h 774700"/>
              <a:gd name="connsiteX4" fmla="*/ 2670175 w 2670175"/>
              <a:gd name="connsiteY4" fmla="*/ 12700 h 774700"/>
              <a:gd name="connsiteX0" fmla="*/ 171450 w 2670175"/>
              <a:gd name="connsiteY0" fmla="*/ 492126 h 774700"/>
              <a:gd name="connsiteX1" fmla="*/ 0 w 2670175"/>
              <a:gd name="connsiteY1" fmla="*/ 774700 h 774700"/>
              <a:gd name="connsiteX2" fmla="*/ 1857375 w 2670175"/>
              <a:gd name="connsiteY2" fmla="*/ 774700 h 774700"/>
              <a:gd name="connsiteX3" fmla="*/ 2225675 w 2670175"/>
              <a:gd name="connsiteY3" fmla="*/ 0 h 774700"/>
              <a:gd name="connsiteX4" fmla="*/ 2670175 w 2670175"/>
              <a:gd name="connsiteY4" fmla="*/ 12700 h 774700"/>
              <a:gd name="connsiteX0" fmla="*/ 171450 w 2665413"/>
              <a:gd name="connsiteY0" fmla="*/ 493714 h 776288"/>
              <a:gd name="connsiteX1" fmla="*/ 0 w 2665413"/>
              <a:gd name="connsiteY1" fmla="*/ 776288 h 776288"/>
              <a:gd name="connsiteX2" fmla="*/ 1857375 w 2665413"/>
              <a:gd name="connsiteY2" fmla="*/ 776288 h 776288"/>
              <a:gd name="connsiteX3" fmla="*/ 2225675 w 2665413"/>
              <a:gd name="connsiteY3" fmla="*/ 1588 h 776288"/>
              <a:gd name="connsiteX4" fmla="*/ 2665413 w 2665413"/>
              <a:gd name="connsiteY4" fmla="*/ 0 h 77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413" h="776288">
                <a:moveTo>
                  <a:pt x="171450" y="493714"/>
                </a:moveTo>
                <a:lnTo>
                  <a:pt x="0" y="776288"/>
                </a:lnTo>
                <a:lnTo>
                  <a:pt x="1857375" y="776288"/>
                </a:lnTo>
                <a:lnTo>
                  <a:pt x="2225675" y="1588"/>
                </a:lnTo>
                <a:lnTo>
                  <a:pt x="2665413" y="0"/>
                </a:lnTo>
              </a:path>
            </a:pathLst>
          </a:custGeom>
          <a:noFill/>
          <a:ln w="222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F61A6DBF-39DA-483A-96DF-35423C93E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573" y="2217269"/>
            <a:ext cx="1882003" cy="125032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AB8CF06-A939-4A6C-B41F-13EF1DE342F5}"/>
              </a:ext>
            </a:extLst>
          </p:cNvPr>
          <p:cNvSpPr/>
          <p:nvPr/>
        </p:nvSpPr>
        <p:spPr>
          <a:xfrm>
            <a:off x="3001340" y="3989951"/>
            <a:ext cx="779119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Solution!!!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702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-430776" y="392138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4.1.1 Car-Like Mobile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2B4778-D1ED-452F-84F0-DAECC1F33AA8}"/>
              </a:ext>
            </a:extLst>
          </p:cNvPr>
          <p:cNvSpPr/>
          <p:nvPr/>
        </p:nvSpPr>
        <p:spPr>
          <a:xfrm>
            <a:off x="4978760" y="1143331"/>
            <a:ext cx="8486654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{B}:The pose of the vehicle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1706F4-6F7E-4D78-AA53-F2E76B9EB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63" y="1509444"/>
            <a:ext cx="4324954" cy="38391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6CE4EC-134A-4F06-9E03-E9ACCF5D4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70" y="5815136"/>
            <a:ext cx="3211951" cy="28291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EE34D4-19C8-4C45-AF9A-97C279482152}"/>
              </a:ext>
            </a:extLst>
          </p:cNvPr>
          <p:cNvGrpSpPr/>
          <p:nvPr/>
        </p:nvGrpSpPr>
        <p:grpSpPr>
          <a:xfrm>
            <a:off x="5780234" y="4832217"/>
            <a:ext cx="5572903" cy="1582728"/>
            <a:chOff x="5993730" y="1084197"/>
            <a:chExt cx="5572903" cy="158272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434195A-93CA-42DD-B984-05AAAFB7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084197"/>
              <a:ext cx="5572903" cy="24768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944AFE3-EB7C-4502-89C6-46351A12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431" y="1342767"/>
              <a:ext cx="5525271" cy="23815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B331C59-26F6-449B-9B1C-9A5945036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382" y="1580923"/>
              <a:ext cx="5525271" cy="1086002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50C271C-7068-40A7-A621-944AEA65E7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709" y="1253347"/>
            <a:ext cx="1428025" cy="5514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23C8A8-3A04-42AF-BFED-4082F4F6C7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248" y="2014954"/>
            <a:ext cx="1177994" cy="8108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5DCAA5-8968-446B-AE73-C0EDF97B567F}"/>
              </a:ext>
            </a:extLst>
          </p:cNvPr>
          <p:cNvSpPr/>
          <p:nvPr/>
        </p:nvSpPr>
        <p:spPr>
          <a:xfrm>
            <a:off x="5560425" y="1914779"/>
            <a:ext cx="1177995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각속도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E9D0D9-DAFC-4C16-80A4-DEF14A6CCA4B}"/>
              </a:ext>
            </a:extLst>
          </p:cNvPr>
          <p:cNvSpPr/>
          <p:nvPr/>
        </p:nvSpPr>
        <p:spPr>
          <a:xfrm>
            <a:off x="5532844" y="2492958"/>
            <a:ext cx="1552669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회전반경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105BCC-8C2A-417D-BB81-89900B554F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28" y="2704350"/>
            <a:ext cx="1435022" cy="3807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929119-3621-4C50-982E-700C630CF9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28" y="3224080"/>
            <a:ext cx="1016770" cy="4733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372B4D-7175-4195-83A2-B84B4E29D158}"/>
              </a:ext>
            </a:extLst>
          </p:cNvPr>
          <p:cNvSpPr/>
          <p:nvPr/>
        </p:nvSpPr>
        <p:spPr>
          <a:xfrm>
            <a:off x="5537567" y="3080265"/>
            <a:ext cx="1552669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경로길이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F560DC-29D6-4DA0-BC6E-BA3594073A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772" y="3794088"/>
            <a:ext cx="1238423" cy="103837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4C33A1-3A14-41CA-BA83-4BF7DB2DC0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053" y="4402880"/>
            <a:ext cx="1714409" cy="35227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D8BA34-27A3-4264-B38A-DF2615054934}"/>
              </a:ext>
            </a:extLst>
          </p:cNvPr>
          <p:cNvSpPr/>
          <p:nvPr/>
        </p:nvSpPr>
        <p:spPr>
          <a:xfrm>
            <a:off x="7909390" y="4165655"/>
            <a:ext cx="2405673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방향 속도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C5BC8-B090-4921-80D9-01DC5D157041}"/>
              </a:ext>
            </a:extLst>
          </p:cNvPr>
          <p:cNvSpPr/>
          <p:nvPr/>
        </p:nvSpPr>
        <p:spPr>
          <a:xfrm>
            <a:off x="5667715" y="3537875"/>
            <a:ext cx="1444917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속도 및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회전율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782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4.1.2 Differentially-Steered Vehicle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2B4778-D1ED-452F-84F0-DAECC1F33AA8}"/>
              </a:ext>
            </a:extLst>
          </p:cNvPr>
          <p:cNvSpPr/>
          <p:nvPr/>
        </p:nvSpPr>
        <p:spPr>
          <a:xfrm>
            <a:off x="4131176" y="1576864"/>
            <a:ext cx="8486654" cy="196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{B}:Frame, pose of the vehicle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{B′}: for trajectory tracking control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EE34D4-19C8-4C45-AF9A-97C279482152}"/>
              </a:ext>
            </a:extLst>
          </p:cNvPr>
          <p:cNvGrpSpPr/>
          <p:nvPr/>
        </p:nvGrpSpPr>
        <p:grpSpPr>
          <a:xfrm>
            <a:off x="5780234" y="4832217"/>
            <a:ext cx="5572903" cy="1582728"/>
            <a:chOff x="5993730" y="1084197"/>
            <a:chExt cx="5572903" cy="158272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434195A-93CA-42DD-B984-05AAAFB7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084197"/>
              <a:ext cx="5572903" cy="24768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944AFE3-EB7C-4502-89C6-46351A12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431" y="1342767"/>
              <a:ext cx="5525271" cy="23815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B331C59-26F6-449B-9B1C-9A5945036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382" y="1580923"/>
              <a:ext cx="5525271" cy="1086002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50C271C-7068-40A7-A621-944AEA65E7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730" y="1180532"/>
            <a:ext cx="1428025" cy="5514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AA5324-B13F-41FA-B682-7ABA3AB93C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86" y="1232115"/>
            <a:ext cx="4435343" cy="46278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3D8A6B-045E-4F60-B0EF-8C5352788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254" y="5760509"/>
            <a:ext cx="3120179" cy="22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16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4.1.2 Differentially-Steered Vehicle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2B4778-D1ED-452F-84F0-DAECC1F33AA8}"/>
              </a:ext>
            </a:extLst>
          </p:cNvPr>
          <p:cNvSpPr/>
          <p:nvPr/>
        </p:nvSpPr>
        <p:spPr>
          <a:xfrm>
            <a:off x="4131176" y="1576864"/>
            <a:ext cx="8486654" cy="196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{B}:Frame, pose of the vehicle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{B′}: for trajectory tracking control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EE34D4-19C8-4C45-AF9A-97C279482152}"/>
              </a:ext>
            </a:extLst>
          </p:cNvPr>
          <p:cNvGrpSpPr/>
          <p:nvPr/>
        </p:nvGrpSpPr>
        <p:grpSpPr>
          <a:xfrm>
            <a:off x="5780234" y="4832217"/>
            <a:ext cx="5572903" cy="1582728"/>
            <a:chOff x="5993730" y="1084197"/>
            <a:chExt cx="5572903" cy="158272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434195A-93CA-42DD-B984-05AAAFB7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084197"/>
              <a:ext cx="5572903" cy="24768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944AFE3-EB7C-4502-89C6-46351A12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431" y="1342767"/>
              <a:ext cx="5525271" cy="23815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B331C59-26F6-449B-9B1C-9A5945036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382" y="1580923"/>
              <a:ext cx="5525271" cy="1086002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50C271C-7068-40A7-A621-944AEA65E7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730" y="1180532"/>
            <a:ext cx="1428025" cy="5514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AA5324-B13F-41FA-B682-7ABA3AB93C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86" y="1232115"/>
            <a:ext cx="4435343" cy="46278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3D8A6B-045E-4F60-B0EF-8C5352788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254" y="5760509"/>
            <a:ext cx="3120179" cy="2228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CEBE63-5265-48B7-9B7A-2C7B04310E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544" y="2785530"/>
            <a:ext cx="1507222" cy="77141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D20B72-E30C-4A35-AC6B-BBE889176407}"/>
              </a:ext>
            </a:extLst>
          </p:cNvPr>
          <p:cNvSpPr/>
          <p:nvPr/>
        </p:nvSpPr>
        <p:spPr>
          <a:xfrm>
            <a:off x="5351177" y="2752468"/>
            <a:ext cx="2955424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{B}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에서의 각속도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F1E08E-E0AE-4037-978B-65447DD65A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544" y="3647895"/>
            <a:ext cx="1507222" cy="8282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9CDBEF9-8C9B-4B63-8BF0-9CB499298B7A}"/>
                  </a:ext>
                </a:extLst>
              </p:cNvPr>
              <p:cNvSpPr/>
              <p:nvPr/>
            </p:nvSpPr>
            <p:spPr>
              <a:xfrm>
                <a:off x="5442805" y="3327271"/>
                <a:ext cx="2913256" cy="13228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ko-KR" altLang="en-US" sz="2800" b="1" kern="0" dirty="0">
                    <a:solidFill>
                      <a:srgbClr val="7AB9DF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 kern="0" smtClean="0">
                            <a:solidFill>
                              <a:srgbClr val="7AB9DF"/>
                            </a:solidFill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800" b="1" i="1" kern="0" smtClean="0">
                            <a:solidFill>
                              <a:srgbClr val="7AB9DF"/>
                            </a:solidFill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𝑹</m:t>
                        </m:r>
                      </m:e>
                      <m:sub>
                        <m:r>
                          <a:rPr lang="en-US" altLang="ko-KR" sz="2800" b="1" i="1" kern="0" smtClean="0">
                            <a:solidFill>
                              <a:srgbClr val="7AB9DF"/>
                            </a:solidFill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𝑹</m:t>
                        </m:r>
                      </m:sub>
                    </m:sSub>
                    <m:r>
                      <a:rPr lang="en-US" altLang="ko-KR" sz="2800" b="1" i="0" kern="0" smtClean="0">
                        <a:solidFill>
                          <a:srgbClr val="7AB9DF"/>
                        </a:solidFill>
                        <a:latin typeface="Cambria Math" panose="02040503050406030204" pitchFamily="18" charset="0"/>
                        <a:ea typeface="나눔스퀘어라운드 ExtraBold" panose="020B0600000101010101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2800" b="1" i="1" kern="0" smtClean="0">
                            <a:solidFill>
                              <a:srgbClr val="7AB9DF"/>
                            </a:solidFill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800" b="1" i="1" kern="0" smtClean="0">
                            <a:solidFill>
                              <a:srgbClr val="7AB9DF"/>
                            </a:solidFill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𝑹</m:t>
                        </m:r>
                      </m:e>
                      <m:sub>
                        <m:r>
                          <a:rPr lang="en-US" altLang="ko-KR" sz="2800" b="1" i="1" kern="0" smtClean="0">
                            <a:solidFill>
                              <a:srgbClr val="7AB9DF"/>
                            </a:solidFill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𝑳</m:t>
                        </m:r>
                      </m:sub>
                    </m:sSub>
                    <m:r>
                      <a:rPr lang="en-US" altLang="ko-KR" sz="2800" b="1" i="1" kern="0" smtClean="0">
                        <a:solidFill>
                          <a:srgbClr val="7AB9DF"/>
                        </a:solidFill>
                        <a:latin typeface="Cambria Math" panose="02040503050406030204" pitchFamily="18" charset="0"/>
                        <a:ea typeface="나눔스퀘어라운드 ExtraBold" panose="020B0600000101010101" pitchFamily="50" charset="-127"/>
                      </a:rPr>
                      <m:t>+</m:t>
                    </m:r>
                    <m:r>
                      <a:rPr lang="en-US" altLang="ko-KR" sz="2800" b="1" i="1" kern="0" smtClean="0">
                        <a:solidFill>
                          <a:srgbClr val="7AB9DF"/>
                        </a:solidFill>
                        <a:latin typeface="Cambria Math" panose="02040503050406030204" pitchFamily="18" charset="0"/>
                        <a:ea typeface="나눔스퀘어라운드 ExtraBold" panose="020B0600000101010101" pitchFamily="50" charset="-127"/>
                      </a:rPr>
                      <m:t>𝑾</m:t>
                    </m:r>
                  </m:oMath>
                </a14:m>
                <a:endPara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ko-KR" altLang="en-US" sz="2800" b="1" kern="0" dirty="0">
                    <a:solidFill>
                      <a:srgbClr val="7AB9DF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이므로</a:t>
                </a:r>
                <a:endPara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9CDBEF9-8C9B-4B63-8BF0-9CB499298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805" y="3327271"/>
                <a:ext cx="2913256" cy="1322863"/>
              </a:xfrm>
              <a:prstGeom prst="rect">
                <a:avLst/>
              </a:prstGeom>
              <a:blipFill>
                <a:blip r:embed="rId11"/>
                <a:stretch>
                  <a:fillRect b="-119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E3F4FE25-9B7D-4429-AAE4-FA9BC71DF2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169" y="3581479"/>
            <a:ext cx="1200318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05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4.1.2 Differentially-Steered Vehicle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2B4778-D1ED-452F-84F0-DAECC1F33AA8}"/>
              </a:ext>
            </a:extLst>
          </p:cNvPr>
          <p:cNvSpPr/>
          <p:nvPr/>
        </p:nvSpPr>
        <p:spPr>
          <a:xfrm>
            <a:off x="4112734" y="1459807"/>
            <a:ext cx="8486654" cy="196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{B}:Frame, pose of the vehicle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{B′}: for trajectory tracking control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EE34D4-19C8-4C45-AF9A-97C279482152}"/>
              </a:ext>
            </a:extLst>
          </p:cNvPr>
          <p:cNvGrpSpPr/>
          <p:nvPr/>
        </p:nvGrpSpPr>
        <p:grpSpPr>
          <a:xfrm>
            <a:off x="5780234" y="4832217"/>
            <a:ext cx="5572903" cy="1582728"/>
            <a:chOff x="5993730" y="1084197"/>
            <a:chExt cx="5572903" cy="158272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434195A-93CA-42DD-B984-05AAAFB7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084197"/>
              <a:ext cx="5572903" cy="24768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944AFE3-EB7C-4502-89C6-46351A12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431" y="1342767"/>
              <a:ext cx="5525271" cy="23815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B331C59-26F6-449B-9B1C-9A5945036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382" y="1580923"/>
              <a:ext cx="5525271" cy="1086002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50C271C-7068-40A7-A621-944AEA65E7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729" y="1080928"/>
            <a:ext cx="1428025" cy="5514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AA5324-B13F-41FA-B682-7ABA3AB93C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86" y="1232115"/>
            <a:ext cx="4435343" cy="46278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3D8A6B-045E-4F60-B0EF-8C5352788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254" y="5760509"/>
            <a:ext cx="3120179" cy="2228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CEBE63-5265-48B7-9B7A-2C7B04310E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544" y="2785530"/>
            <a:ext cx="1507222" cy="77141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D20B72-E30C-4A35-AC6B-BBE889176407}"/>
              </a:ext>
            </a:extLst>
          </p:cNvPr>
          <p:cNvSpPr/>
          <p:nvPr/>
        </p:nvSpPr>
        <p:spPr>
          <a:xfrm>
            <a:off x="5351177" y="2752468"/>
            <a:ext cx="2955424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{B}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에서의 각속도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F1E08E-E0AE-4037-978B-65447DD65A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044" y="2785530"/>
            <a:ext cx="1507222" cy="82829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CDBEF9-8C9B-4B63-8BF0-9CB499298B7A}"/>
              </a:ext>
            </a:extLst>
          </p:cNvPr>
          <p:cNvSpPr/>
          <p:nvPr/>
        </p:nvSpPr>
        <p:spPr>
          <a:xfrm>
            <a:off x="5442805" y="3592377"/>
            <a:ext cx="2913256" cy="674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운동방정식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3F4FE25-9B7D-4429-AAE4-FA9BC71DF2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25" y="3508752"/>
            <a:ext cx="1200318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05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4.1.2 Differentially-Steered Vehicle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EE34D4-19C8-4C45-AF9A-97C279482152}"/>
              </a:ext>
            </a:extLst>
          </p:cNvPr>
          <p:cNvGrpSpPr/>
          <p:nvPr/>
        </p:nvGrpSpPr>
        <p:grpSpPr>
          <a:xfrm>
            <a:off x="5780234" y="4832217"/>
            <a:ext cx="5572903" cy="1582728"/>
            <a:chOff x="5993730" y="1084197"/>
            <a:chExt cx="5572903" cy="158272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434195A-93CA-42DD-B984-05AAAFB7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084197"/>
              <a:ext cx="5572903" cy="24768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944AFE3-EB7C-4502-89C6-46351A12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431" y="1342767"/>
              <a:ext cx="5525271" cy="23815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B331C59-26F6-449B-9B1C-9A5945036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382" y="1580923"/>
              <a:ext cx="5525271" cy="1086002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50C271C-7068-40A7-A621-944AEA65E7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729" y="1080928"/>
            <a:ext cx="1428025" cy="5514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AA5324-B13F-41FA-B682-7ABA3AB93C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86" y="1232115"/>
            <a:ext cx="4435343" cy="46278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3D8A6B-045E-4F60-B0EF-8C5352788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254" y="5760509"/>
            <a:ext cx="3120179" cy="22287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FCC824F-1A82-4B88-9998-B16BFB699FD8}"/>
              </a:ext>
            </a:extLst>
          </p:cNvPr>
          <p:cNvGrpSpPr/>
          <p:nvPr/>
        </p:nvGrpSpPr>
        <p:grpSpPr>
          <a:xfrm>
            <a:off x="5407729" y="1481156"/>
            <a:ext cx="5701089" cy="861355"/>
            <a:chOff x="5351177" y="2752468"/>
            <a:chExt cx="5701089" cy="86135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BCEBE63-5265-48B7-9B7A-2C7B0431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1544" y="2785530"/>
              <a:ext cx="1507222" cy="771412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5D20B72-E30C-4A35-AC6B-BBE889176407}"/>
                </a:ext>
              </a:extLst>
            </p:cNvPr>
            <p:cNvSpPr/>
            <p:nvPr/>
          </p:nvSpPr>
          <p:spPr>
            <a:xfrm>
              <a:off x="5351177" y="2752468"/>
              <a:ext cx="2955424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{B}</a:t>
              </a:r>
              <a:r>
                <a:rPr lang="ko-KR" altLang="en-US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에서의 각속도</a:t>
              </a:r>
              <a:endPara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FF1E08E-E0AE-4037-978B-65447DD65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5044" y="2785530"/>
              <a:ext cx="1507222" cy="828293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CDBEF9-8C9B-4B63-8BF0-9CB499298B7A}"/>
              </a:ext>
            </a:extLst>
          </p:cNvPr>
          <p:cNvSpPr/>
          <p:nvPr/>
        </p:nvSpPr>
        <p:spPr>
          <a:xfrm>
            <a:off x="6929816" y="2156311"/>
            <a:ext cx="2913256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운동방정식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유사점과 차이점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3F4FE25-9B7D-4429-AAE4-FA9BC71DF2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73" y="3508752"/>
            <a:ext cx="1200318" cy="10860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0296BE-5F29-4600-915B-DA4912BA6A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784" y="3544806"/>
            <a:ext cx="1238423" cy="103837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B34C52-F876-49EF-BAA4-643C2F30CED8}"/>
              </a:ext>
            </a:extLst>
          </p:cNvPr>
          <p:cNvSpPr/>
          <p:nvPr/>
        </p:nvSpPr>
        <p:spPr>
          <a:xfrm>
            <a:off x="6325797" y="4500687"/>
            <a:ext cx="2117269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Differentially-Steered Vehicle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CCCA43-4CDF-40A6-85D2-6F2A299F4DC2}"/>
              </a:ext>
            </a:extLst>
          </p:cNvPr>
          <p:cNvSpPr/>
          <p:nvPr/>
        </p:nvSpPr>
        <p:spPr>
          <a:xfrm>
            <a:off x="8623469" y="4519745"/>
            <a:ext cx="2117269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Car-Like Mobile Robots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E8192C2-66BC-4920-86B6-2FBA3B2148CA}"/>
              </a:ext>
            </a:extLst>
          </p:cNvPr>
          <p:cNvCxnSpPr>
            <a:cxnSpLocks/>
          </p:cNvCxnSpPr>
          <p:nvPr/>
        </p:nvCxnSpPr>
        <p:spPr>
          <a:xfrm>
            <a:off x="8177150" y="4051753"/>
            <a:ext cx="7407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509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-768233" y="336059"/>
            <a:ext cx="5518159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들어가기 전</a:t>
            </a:r>
            <a:r>
              <a:rPr lang="en-US" altLang="ko-KR" sz="2800" b="1" i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..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F28D05-716A-44C0-8264-38C5A1461721}"/>
              </a:ext>
            </a:extLst>
          </p:cNvPr>
          <p:cNvSpPr/>
          <p:nvPr/>
        </p:nvSpPr>
        <p:spPr>
          <a:xfrm>
            <a:off x="2093116" y="1348890"/>
            <a:ext cx="8005768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One of the most important functions of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 mobile robot is </a:t>
            </a:r>
            <a:r>
              <a:rPr lang="en-US" altLang="ko-KR" sz="2800" b="1" u="sng" kern="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to move to some place</a:t>
            </a:r>
            <a:endParaRPr lang="en-US" altLang="ko-KR" sz="2800" b="1" u="sng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9753C8D-BEA6-42E0-BBE7-8FEC8223459C}"/>
              </a:ext>
            </a:extLst>
          </p:cNvPr>
          <p:cNvCxnSpPr>
            <a:cxnSpLocks/>
          </p:cNvCxnSpPr>
          <p:nvPr/>
        </p:nvCxnSpPr>
        <p:spPr>
          <a:xfrm flipH="1">
            <a:off x="6959600" y="2671753"/>
            <a:ext cx="546100" cy="13221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2B4778-D1ED-452F-84F0-DAECC1F33AA8}"/>
              </a:ext>
            </a:extLst>
          </p:cNvPr>
          <p:cNvSpPr/>
          <p:nvPr/>
        </p:nvSpPr>
        <p:spPr>
          <a:xfrm>
            <a:off x="2093116" y="3757671"/>
            <a:ext cx="8486654" cy="196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ctr" latinLnBrk="0">
              <a:lnSpc>
                <a:spcPct val="150000"/>
              </a:lnSpc>
              <a:buAutoNum type="arabicPeriod"/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move to the light</a:t>
            </a:r>
          </a:p>
          <a:p>
            <a:pPr marL="514350" indent="-514350" algn="ctr" latinLnBrk="0">
              <a:lnSpc>
                <a:spcPct val="150000"/>
              </a:lnSpc>
              <a:buAutoNum type="arabicPeriod"/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 terms of some geometric coordinate or map reference</a:t>
            </a:r>
          </a:p>
        </p:txBody>
      </p:sp>
    </p:spTree>
    <p:extLst>
      <p:ext uri="{BB962C8B-B14F-4D97-AF65-F5344CB8AC3E}">
        <p14:creationId xmlns:p14="http://schemas.microsoft.com/office/powerpoint/2010/main" val="2973224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4.1.2 Differentially-Steered Vehicle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EE34D4-19C8-4C45-AF9A-97C279482152}"/>
              </a:ext>
            </a:extLst>
          </p:cNvPr>
          <p:cNvGrpSpPr/>
          <p:nvPr/>
        </p:nvGrpSpPr>
        <p:grpSpPr>
          <a:xfrm>
            <a:off x="5780234" y="4832217"/>
            <a:ext cx="5572903" cy="1582728"/>
            <a:chOff x="5993730" y="1084197"/>
            <a:chExt cx="5572903" cy="158272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434195A-93CA-42DD-B984-05AAAFB7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084197"/>
              <a:ext cx="5572903" cy="24768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944AFE3-EB7C-4502-89C6-46351A12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431" y="1342767"/>
              <a:ext cx="5525271" cy="23815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B331C59-26F6-449B-9B1C-9A5945036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382" y="1580923"/>
              <a:ext cx="5525271" cy="1086002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50C271C-7068-40A7-A621-944AEA65E7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729" y="1080928"/>
            <a:ext cx="1428025" cy="5514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AA5324-B13F-41FA-B682-7ABA3AB93C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86" y="1232115"/>
            <a:ext cx="4435343" cy="46278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3D8A6B-045E-4F60-B0EF-8C5352788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254" y="5760509"/>
            <a:ext cx="3120179" cy="22287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FCC824F-1A82-4B88-9998-B16BFB699FD8}"/>
              </a:ext>
            </a:extLst>
          </p:cNvPr>
          <p:cNvGrpSpPr/>
          <p:nvPr/>
        </p:nvGrpSpPr>
        <p:grpSpPr>
          <a:xfrm>
            <a:off x="5407729" y="1481156"/>
            <a:ext cx="5701089" cy="861355"/>
            <a:chOff x="5351177" y="2752468"/>
            <a:chExt cx="5701089" cy="86135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BCEBE63-5265-48B7-9B7A-2C7B0431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1544" y="2785530"/>
              <a:ext cx="1507222" cy="771412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5D20B72-E30C-4A35-AC6B-BBE889176407}"/>
                </a:ext>
              </a:extLst>
            </p:cNvPr>
            <p:cNvSpPr/>
            <p:nvPr/>
          </p:nvSpPr>
          <p:spPr>
            <a:xfrm>
              <a:off x="5351177" y="2752468"/>
              <a:ext cx="2955424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{B}</a:t>
              </a:r>
              <a:r>
                <a:rPr lang="ko-KR" altLang="en-US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에서의 각속도</a:t>
              </a:r>
              <a:endPara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FF1E08E-E0AE-4037-978B-65447DD65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5044" y="2785530"/>
              <a:ext cx="1507222" cy="828293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E3F4FE25-9B7D-4429-AAE4-FA9BC71DF2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73" y="3508752"/>
            <a:ext cx="1200318" cy="10860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0296BE-5F29-4600-915B-DA4912BA6A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784" y="3544806"/>
            <a:ext cx="1238423" cy="103837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B34C52-F876-49EF-BAA4-643C2F30CED8}"/>
              </a:ext>
            </a:extLst>
          </p:cNvPr>
          <p:cNvSpPr/>
          <p:nvPr/>
        </p:nvSpPr>
        <p:spPr>
          <a:xfrm>
            <a:off x="6325797" y="4500687"/>
            <a:ext cx="2117269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Differentially-Steered Vehicle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CCCA43-4CDF-40A6-85D2-6F2A299F4DC2}"/>
              </a:ext>
            </a:extLst>
          </p:cNvPr>
          <p:cNvSpPr/>
          <p:nvPr/>
        </p:nvSpPr>
        <p:spPr>
          <a:xfrm>
            <a:off x="8623469" y="4519745"/>
            <a:ext cx="2117269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Car-Like Mobile Robots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E8192C2-66BC-4920-86B6-2FBA3B2148CA}"/>
              </a:ext>
            </a:extLst>
          </p:cNvPr>
          <p:cNvCxnSpPr>
            <a:cxnSpLocks/>
          </p:cNvCxnSpPr>
          <p:nvPr/>
        </p:nvCxnSpPr>
        <p:spPr>
          <a:xfrm>
            <a:off x="8177150" y="4051753"/>
            <a:ext cx="7407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F6720982-D00D-44F9-AB5F-DAE32F05A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150" y="2434262"/>
            <a:ext cx="2347493" cy="46111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43F5936-EF92-4B56-83AB-DDE6F6E57127}"/>
              </a:ext>
            </a:extLst>
          </p:cNvPr>
          <p:cNvSpPr/>
          <p:nvPr/>
        </p:nvSpPr>
        <p:spPr>
          <a:xfrm>
            <a:off x="6037393" y="2269488"/>
            <a:ext cx="2405673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방향 속도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1336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4.1.2 Differentially-Steered Vehicle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EE34D4-19C8-4C45-AF9A-97C279482152}"/>
              </a:ext>
            </a:extLst>
          </p:cNvPr>
          <p:cNvGrpSpPr/>
          <p:nvPr/>
        </p:nvGrpSpPr>
        <p:grpSpPr>
          <a:xfrm>
            <a:off x="5780234" y="4832217"/>
            <a:ext cx="5572903" cy="1582728"/>
            <a:chOff x="5993730" y="1084197"/>
            <a:chExt cx="5572903" cy="158272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434195A-93CA-42DD-B984-05AAAFB7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084197"/>
              <a:ext cx="5572903" cy="24768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944AFE3-EB7C-4502-89C6-46351A12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431" y="1342767"/>
              <a:ext cx="5525271" cy="23815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B331C59-26F6-449B-9B1C-9A5945036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382" y="1580923"/>
              <a:ext cx="5525271" cy="108600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2AA5324-B13F-41FA-B682-7ABA3AB93C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86" y="1232115"/>
            <a:ext cx="4435343" cy="46278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3D8A6B-045E-4F60-B0EF-8C53527886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254" y="5760509"/>
            <a:ext cx="3120179" cy="22287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FCBEC78A-9FB6-4EBE-8E9A-BDA89A52451C}"/>
              </a:ext>
            </a:extLst>
          </p:cNvPr>
          <p:cNvGrpSpPr/>
          <p:nvPr/>
        </p:nvGrpSpPr>
        <p:grpSpPr>
          <a:xfrm>
            <a:off x="7050880" y="908303"/>
            <a:ext cx="2117269" cy="1285349"/>
            <a:chOff x="6325797" y="3508752"/>
            <a:chExt cx="2117269" cy="128534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3F4FE25-9B7D-4429-AAE4-FA9BC71DF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4273" y="3508752"/>
              <a:ext cx="1200318" cy="1086002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2B34C52-F876-49EF-BAA4-643C2F30CED8}"/>
                </a:ext>
              </a:extLst>
            </p:cNvPr>
            <p:cNvSpPr/>
            <p:nvPr/>
          </p:nvSpPr>
          <p:spPr>
            <a:xfrm>
              <a:off x="6325797" y="4500687"/>
              <a:ext cx="2117269" cy="2934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000" kern="0" dirty="0">
                  <a:solidFill>
                    <a:srgbClr val="515560"/>
                  </a:solidFill>
                </a:rPr>
                <a:t>Differentially-Steered Vehicle</a:t>
              </a:r>
              <a:endParaRPr lang="ko-KR" altLang="en-US" sz="1000" kern="0" dirty="0">
                <a:solidFill>
                  <a:srgbClr val="515560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43F5936-EF92-4B56-83AB-DDE6F6E57127}"/>
              </a:ext>
            </a:extLst>
          </p:cNvPr>
          <p:cNvSpPr/>
          <p:nvPr/>
        </p:nvSpPr>
        <p:spPr>
          <a:xfrm>
            <a:off x="5243827" y="1074182"/>
            <a:ext cx="2405673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운동방정식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189E627-340D-432E-B8B2-DF3DD9B1B4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132" y="2204537"/>
            <a:ext cx="5811061" cy="2514951"/>
          </a:xfrm>
          <a:prstGeom prst="rect">
            <a:avLst/>
          </a:prstGeom>
        </p:spPr>
      </p:pic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D9D41E1B-EDB0-4E7C-913B-5C56B20C346A}"/>
              </a:ext>
            </a:extLst>
          </p:cNvPr>
          <p:cNvCxnSpPr>
            <a:cxnSpLocks/>
          </p:cNvCxnSpPr>
          <p:nvPr/>
        </p:nvCxnSpPr>
        <p:spPr>
          <a:xfrm>
            <a:off x="9043648" y="1387491"/>
            <a:ext cx="582977" cy="6925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6E6A5-A3BB-444D-8B74-3DE8EB21761C}"/>
              </a:ext>
            </a:extLst>
          </p:cNvPr>
          <p:cNvSpPr/>
          <p:nvPr/>
        </p:nvSpPr>
        <p:spPr>
          <a:xfrm>
            <a:off x="9067461" y="1194360"/>
            <a:ext cx="2117269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Matrix</a:t>
            </a:r>
            <a:r>
              <a:rPr lang="ko-KR" altLang="en-US" sz="1000" kern="0" dirty="0">
                <a:solidFill>
                  <a:srgbClr val="515560"/>
                </a:solidFill>
              </a:rPr>
              <a:t> </a:t>
            </a:r>
            <a:r>
              <a:rPr lang="en-US" altLang="ko-KR" sz="1000" kern="0" dirty="0">
                <a:solidFill>
                  <a:srgbClr val="515560"/>
                </a:solidFill>
              </a:rPr>
              <a:t>Form!!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711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4.1.3 Omnidirectional Vehicle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514C829-2666-4627-9FB3-6ED67FE959A2}"/>
              </a:ext>
            </a:extLst>
          </p:cNvPr>
          <p:cNvGrpSpPr/>
          <p:nvPr/>
        </p:nvGrpSpPr>
        <p:grpSpPr>
          <a:xfrm>
            <a:off x="509338" y="1271128"/>
            <a:ext cx="5618173" cy="3911984"/>
            <a:chOff x="4369564" y="1893159"/>
            <a:chExt cx="3344779" cy="334477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67E6544-EFB1-4B4D-8E6A-1C4EC868E716}"/>
                </a:ext>
              </a:extLst>
            </p:cNvPr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BCB8903-1685-4549-AD5C-9D1E3D086855}"/>
                </a:ext>
              </a:extLst>
            </p:cNvPr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21" name="자유형 2">
            <a:extLst>
              <a:ext uri="{FF2B5EF4-FFF2-40B4-BE49-F238E27FC236}">
                <a16:creationId xmlns:a16="http://schemas.microsoft.com/office/drawing/2014/main" id="{B0DAF131-6A00-4B1A-BD5E-725511C51F9B}"/>
              </a:ext>
            </a:extLst>
          </p:cNvPr>
          <p:cNvSpPr/>
          <p:nvPr/>
        </p:nvSpPr>
        <p:spPr>
          <a:xfrm>
            <a:off x="1751184" y="3824878"/>
            <a:ext cx="5985802" cy="2077630"/>
          </a:xfrm>
          <a:custGeom>
            <a:avLst/>
            <a:gdLst>
              <a:gd name="connsiteX0" fmla="*/ 114300 w 2641600"/>
              <a:gd name="connsiteY0" fmla="*/ 482600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42875 w 2641600"/>
              <a:gd name="connsiteY0" fmla="*/ 492125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61925 w 2641600"/>
              <a:gd name="connsiteY0" fmla="*/ 496888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90500 w 2670175"/>
              <a:gd name="connsiteY0" fmla="*/ 496888 h 774700"/>
              <a:gd name="connsiteX1" fmla="*/ 0 w 2670175"/>
              <a:gd name="connsiteY1" fmla="*/ 774700 h 774700"/>
              <a:gd name="connsiteX2" fmla="*/ 1857375 w 2670175"/>
              <a:gd name="connsiteY2" fmla="*/ 774700 h 774700"/>
              <a:gd name="connsiteX3" fmla="*/ 2225675 w 2670175"/>
              <a:gd name="connsiteY3" fmla="*/ 0 h 774700"/>
              <a:gd name="connsiteX4" fmla="*/ 2670175 w 2670175"/>
              <a:gd name="connsiteY4" fmla="*/ 12700 h 774700"/>
              <a:gd name="connsiteX0" fmla="*/ 171450 w 2670175"/>
              <a:gd name="connsiteY0" fmla="*/ 492126 h 774700"/>
              <a:gd name="connsiteX1" fmla="*/ 0 w 2670175"/>
              <a:gd name="connsiteY1" fmla="*/ 774700 h 774700"/>
              <a:gd name="connsiteX2" fmla="*/ 1857375 w 2670175"/>
              <a:gd name="connsiteY2" fmla="*/ 774700 h 774700"/>
              <a:gd name="connsiteX3" fmla="*/ 2225675 w 2670175"/>
              <a:gd name="connsiteY3" fmla="*/ 0 h 774700"/>
              <a:gd name="connsiteX4" fmla="*/ 2670175 w 2670175"/>
              <a:gd name="connsiteY4" fmla="*/ 12700 h 774700"/>
              <a:gd name="connsiteX0" fmla="*/ 171450 w 2665413"/>
              <a:gd name="connsiteY0" fmla="*/ 493714 h 776288"/>
              <a:gd name="connsiteX1" fmla="*/ 0 w 2665413"/>
              <a:gd name="connsiteY1" fmla="*/ 776288 h 776288"/>
              <a:gd name="connsiteX2" fmla="*/ 1857375 w 2665413"/>
              <a:gd name="connsiteY2" fmla="*/ 776288 h 776288"/>
              <a:gd name="connsiteX3" fmla="*/ 2225675 w 2665413"/>
              <a:gd name="connsiteY3" fmla="*/ 1588 h 776288"/>
              <a:gd name="connsiteX4" fmla="*/ 2665413 w 2665413"/>
              <a:gd name="connsiteY4" fmla="*/ 0 h 77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413" h="776288">
                <a:moveTo>
                  <a:pt x="171450" y="493714"/>
                </a:moveTo>
                <a:lnTo>
                  <a:pt x="0" y="776288"/>
                </a:lnTo>
                <a:lnTo>
                  <a:pt x="1857375" y="776288"/>
                </a:lnTo>
                <a:lnTo>
                  <a:pt x="2225675" y="1588"/>
                </a:lnTo>
                <a:lnTo>
                  <a:pt x="2665413" y="0"/>
                </a:lnTo>
              </a:path>
            </a:pathLst>
          </a:custGeom>
          <a:noFill/>
          <a:ln w="222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D9CD1E-390F-407C-B21B-001773EC79F0}"/>
              </a:ext>
            </a:extLst>
          </p:cNvPr>
          <p:cNvGrpSpPr/>
          <p:nvPr/>
        </p:nvGrpSpPr>
        <p:grpSpPr>
          <a:xfrm>
            <a:off x="7736986" y="1271128"/>
            <a:ext cx="3594221" cy="3911984"/>
            <a:chOff x="4369564" y="1893159"/>
            <a:chExt cx="3344779" cy="334477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DDA4A7B-B6FC-424D-8847-8EE245B5B2D0}"/>
                </a:ext>
              </a:extLst>
            </p:cNvPr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D8EFBE1-A8BF-43F5-97F3-97233221B224}"/>
                </a:ext>
              </a:extLst>
            </p:cNvPr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79135D8-19EE-4694-A9CB-DC3E45AA5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32" y="1847854"/>
            <a:ext cx="4656955" cy="27585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7EBEF4-8DA2-4C5A-8081-EE54244E2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444" y="1618572"/>
            <a:ext cx="1987386" cy="328273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668544D-C286-48CD-8FB0-7D032DFE88B2}"/>
              </a:ext>
            </a:extLst>
          </p:cNvPr>
          <p:cNvSpPr/>
          <p:nvPr/>
        </p:nvSpPr>
        <p:spPr>
          <a:xfrm>
            <a:off x="3711676" y="5586872"/>
            <a:ext cx="1404609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More Radical Wheel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563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FDA80BC3-F91E-4918-B887-F28C4E5CC043}"/>
              </a:ext>
            </a:extLst>
          </p:cNvPr>
          <p:cNvSpPr/>
          <p:nvPr/>
        </p:nvSpPr>
        <p:spPr>
          <a:xfrm>
            <a:off x="6470048" y="2716882"/>
            <a:ext cx="4773415" cy="710454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4.1.3 Omnidirectional Vehicle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5C7CC2-C5B2-4A03-A300-FBFD891D5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87" y="1226860"/>
            <a:ext cx="5090775" cy="37278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9A791D-2E29-4145-A2F5-4C0E022EE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5917" y="3506526"/>
            <a:ext cx="3515320" cy="1101259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3AD7CA75-D957-431D-97E3-11FEE9C7D96C}"/>
              </a:ext>
            </a:extLst>
          </p:cNvPr>
          <p:cNvGrpSpPr/>
          <p:nvPr/>
        </p:nvGrpSpPr>
        <p:grpSpPr>
          <a:xfrm>
            <a:off x="8659032" y="5723414"/>
            <a:ext cx="2573683" cy="676532"/>
            <a:chOff x="8659032" y="5724719"/>
            <a:chExt cx="2573683" cy="676532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0409823-9C1B-4F3C-A7CD-6F04EF1E1CB7}"/>
                </a:ext>
              </a:extLst>
            </p:cNvPr>
            <p:cNvSpPr/>
            <p:nvPr/>
          </p:nvSpPr>
          <p:spPr>
            <a:xfrm>
              <a:off x="8659032" y="5724719"/>
              <a:ext cx="2573683" cy="676532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DB44C95-EDFA-4749-BCB5-FA4628023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17342" y="5803511"/>
              <a:ext cx="2291158" cy="543193"/>
            </a:xfrm>
            <a:prstGeom prst="rect">
              <a:avLst/>
            </a:prstGeom>
          </p:spPr>
        </p:pic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785918A-8F52-4D4F-9491-D97211ED35D5}"/>
              </a:ext>
            </a:extLst>
          </p:cNvPr>
          <p:cNvCxnSpPr>
            <a:cxnSpLocks/>
          </p:cNvCxnSpPr>
          <p:nvPr/>
        </p:nvCxnSpPr>
        <p:spPr>
          <a:xfrm>
            <a:off x="7614713" y="4654092"/>
            <a:ext cx="995887" cy="1165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055AFBD-CA6D-4606-9F98-B6A0DB67F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229" y="1094216"/>
            <a:ext cx="685896" cy="29531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710B65-4E63-427D-BD21-180A67CFD2CB}"/>
              </a:ext>
            </a:extLst>
          </p:cNvPr>
          <p:cNvSpPr/>
          <p:nvPr/>
        </p:nvSpPr>
        <p:spPr>
          <a:xfrm>
            <a:off x="5269022" y="814648"/>
            <a:ext cx="2405673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전방속도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6FD1D53-BA11-4031-B5A1-F4BB544B96BF}"/>
              </a:ext>
            </a:extLst>
          </p:cNvPr>
          <p:cNvSpPr/>
          <p:nvPr/>
        </p:nvSpPr>
        <p:spPr>
          <a:xfrm>
            <a:off x="7789774" y="814648"/>
            <a:ext cx="2405673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휠 회전율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9B0BEDC-5777-425A-ADE6-B8D46845AE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089" y="1692837"/>
            <a:ext cx="257211" cy="29531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F8889E18-6141-44A9-A613-CF01A2DE4CFF}"/>
              </a:ext>
            </a:extLst>
          </p:cNvPr>
          <p:cNvSpPr/>
          <p:nvPr/>
        </p:nvSpPr>
        <p:spPr>
          <a:xfrm>
            <a:off x="5322305" y="1369986"/>
            <a:ext cx="2405673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휠 반지름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21BB552-2D6E-46B9-A88F-FB243157BC60}"/>
              </a:ext>
            </a:extLst>
          </p:cNvPr>
          <p:cNvCxnSpPr>
            <a:cxnSpLocks/>
          </p:cNvCxnSpPr>
          <p:nvPr/>
        </p:nvCxnSpPr>
        <p:spPr>
          <a:xfrm flipH="1" flipV="1">
            <a:off x="3702828" y="2677885"/>
            <a:ext cx="2769031" cy="412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AC290FC-4DCA-4873-B61A-648DFCF43876}"/>
              </a:ext>
            </a:extLst>
          </p:cNvPr>
          <p:cNvSpPr/>
          <p:nvPr/>
        </p:nvSpPr>
        <p:spPr>
          <a:xfrm>
            <a:off x="6340123" y="2665298"/>
            <a:ext cx="4903340" cy="751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5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Roller</a:t>
            </a:r>
            <a:r>
              <a:rPr lang="ko-KR" altLang="en-US" sz="15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5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axis</a:t>
            </a:r>
            <a:r>
              <a:rPr lang="ko-KR" altLang="en-US" sz="15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수직</a:t>
            </a:r>
            <a:r>
              <a:rPr lang="en-US" altLang="ko-KR" sz="15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5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속도 </a:t>
            </a:r>
            <a:r>
              <a:rPr lang="en-US" altLang="ko-KR" sz="15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</a:t>
            </a:r>
            <a:r>
              <a:rPr lang="ko-KR" altLang="en-US" sz="15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상관없이 잠재적으로 임의의 속도존재</a:t>
            </a:r>
            <a:endParaRPr lang="en-US" altLang="ko-KR" sz="15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0C7867E-59BE-4956-BFCA-25A2B05B6C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895" y="1692837"/>
            <a:ext cx="314369" cy="28579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C2B939CA-E70A-4D17-99E0-1597DD16AD06}"/>
              </a:ext>
            </a:extLst>
          </p:cNvPr>
          <p:cNvSpPr/>
          <p:nvPr/>
        </p:nvSpPr>
        <p:spPr>
          <a:xfrm>
            <a:off x="7918379" y="1391201"/>
            <a:ext cx="2405673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휠 동작 방향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7066968-AD8D-4AF3-BB2F-306D808086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089" y="2245131"/>
            <a:ext cx="314369" cy="25721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726E726-C22A-4BF4-B627-1911C13C97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710" y="2232443"/>
            <a:ext cx="266737" cy="295316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B86BF1-8B38-4D47-A7C8-8869C6030C8A}"/>
              </a:ext>
            </a:extLst>
          </p:cNvPr>
          <p:cNvSpPr/>
          <p:nvPr/>
        </p:nvSpPr>
        <p:spPr>
          <a:xfrm>
            <a:off x="5341771" y="2117439"/>
            <a:ext cx="2272942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휠 회전으로 인한 속도</a:t>
            </a:r>
            <a:endParaRPr lang="en-US" altLang="ko-KR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4D6500-BED3-4377-9B80-B12A94678AF5}"/>
              </a:ext>
            </a:extLst>
          </p:cNvPr>
          <p:cNvSpPr/>
          <p:nvPr/>
        </p:nvSpPr>
        <p:spPr>
          <a:xfrm>
            <a:off x="8020542" y="2114991"/>
            <a:ext cx="2272942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Rolling speed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BD5AB5EA-3D81-4345-9541-652FC635E63D}"/>
              </a:ext>
            </a:extLst>
          </p:cNvPr>
          <p:cNvGrpSpPr/>
          <p:nvPr/>
        </p:nvGrpSpPr>
        <p:grpSpPr>
          <a:xfrm>
            <a:off x="5116113" y="4165364"/>
            <a:ext cx="1719606" cy="451622"/>
            <a:chOff x="5236197" y="5081297"/>
            <a:chExt cx="1719606" cy="451622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07FA472-E0AD-4A70-8C08-36B2D6EDF188}"/>
                </a:ext>
              </a:extLst>
            </p:cNvPr>
            <p:cNvSpPr/>
            <p:nvPr/>
          </p:nvSpPr>
          <p:spPr>
            <a:xfrm>
              <a:off x="5236197" y="5081297"/>
              <a:ext cx="1719606" cy="451622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F451D35-032F-419C-A2A1-6873364B8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022" y="5164213"/>
              <a:ext cx="1600423" cy="285790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1699721-80F2-4362-BB38-43F472ADEA39}"/>
              </a:ext>
            </a:extLst>
          </p:cNvPr>
          <p:cNvGrpSpPr/>
          <p:nvPr/>
        </p:nvGrpSpPr>
        <p:grpSpPr>
          <a:xfrm>
            <a:off x="9621572" y="4637118"/>
            <a:ext cx="1583012" cy="516141"/>
            <a:chOff x="9965654" y="4660933"/>
            <a:chExt cx="1583012" cy="516141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0AC13B1-B7BF-4546-9560-75C162BE891F}"/>
                </a:ext>
              </a:extLst>
            </p:cNvPr>
            <p:cNvSpPr/>
            <p:nvPr/>
          </p:nvSpPr>
          <p:spPr>
            <a:xfrm>
              <a:off x="9965654" y="4660933"/>
              <a:ext cx="1583012" cy="516141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D52088B-FADF-4798-ADCC-10D70143A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1738" y="4753866"/>
              <a:ext cx="1390844" cy="314369"/>
            </a:xfrm>
            <a:prstGeom prst="rect">
              <a:avLst/>
            </a:prstGeom>
          </p:spPr>
        </p:pic>
      </p:grp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F0E2D9E5-C25B-4CD4-8EA6-2734261C8F61}"/>
              </a:ext>
            </a:extLst>
          </p:cNvPr>
          <p:cNvCxnSpPr>
            <a:cxnSpLocks/>
            <a:stCxn id="62" idx="1"/>
          </p:cNvCxnSpPr>
          <p:nvPr/>
        </p:nvCxnSpPr>
        <p:spPr>
          <a:xfrm rot="10800000">
            <a:off x="9157014" y="4540985"/>
            <a:ext cx="464558" cy="3542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6443C62-7D09-439D-8B7A-75D01F85B8B6}"/>
              </a:ext>
            </a:extLst>
          </p:cNvPr>
          <p:cNvSpPr/>
          <p:nvPr/>
        </p:nvSpPr>
        <p:spPr>
          <a:xfrm>
            <a:off x="4719174" y="5668867"/>
            <a:ext cx="4137581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휠 속도 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term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최종정리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62A0FD39-5082-445D-B0DC-B9D17DFE9D5C}"/>
              </a:ext>
            </a:extLst>
          </p:cNvPr>
          <p:cNvCxnSpPr>
            <a:cxnSpLocks/>
          </p:cNvCxnSpPr>
          <p:nvPr/>
        </p:nvCxnSpPr>
        <p:spPr>
          <a:xfrm rot="10800000" flipV="1">
            <a:off x="9263743" y="3427336"/>
            <a:ext cx="1282706" cy="6112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B3D4FDCD-02E2-4D1E-B2AA-810E21FD33DF}"/>
              </a:ext>
            </a:extLst>
          </p:cNvPr>
          <p:cNvCxnSpPr/>
          <p:nvPr/>
        </p:nvCxnSpPr>
        <p:spPr>
          <a:xfrm>
            <a:off x="4163664" y="2493934"/>
            <a:ext cx="2852058" cy="1536258"/>
          </a:xfrm>
          <a:prstGeom prst="bentConnector3">
            <a:avLst>
              <a:gd name="adj1" fmla="val 423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4EC1788D-5E3D-4625-B471-C6CC6FE43C5C}"/>
              </a:ext>
            </a:extLst>
          </p:cNvPr>
          <p:cNvCxnSpPr>
            <a:cxnSpLocks/>
          </p:cNvCxnSpPr>
          <p:nvPr/>
        </p:nvCxnSpPr>
        <p:spPr>
          <a:xfrm rot="10800000">
            <a:off x="7789775" y="4510570"/>
            <a:ext cx="1820377" cy="3836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AFE0911-EE9F-41D3-B05F-DBF5203714E7}"/>
              </a:ext>
            </a:extLst>
          </p:cNvPr>
          <p:cNvSpPr/>
          <p:nvPr/>
        </p:nvSpPr>
        <p:spPr>
          <a:xfrm>
            <a:off x="4653294" y="4590968"/>
            <a:ext cx="3057544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x</a:t>
            </a:r>
            <a:r>
              <a:rPr lang="ko-KR" altLang="en-US" sz="1000" kern="0" dirty="0">
                <a:solidFill>
                  <a:srgbClr val="515560"/>
                </a:solidFill>
              </a:rPr>
              <a:t>와 </a:t>
            </a:r>
            <a:r>
              <a:rPr lang="en-US" altLang="ko-KR" sz="1000" kern="0" dirty="0">
                <a:solidFill>
                  <a:srgbClr val="515560"/>
                </a:solidFill>
              </a:rPr>
              <a:t>y</a:t>
            </a:r>
            <a:r>
              <a:rPr lang="ko-KR" altLang="en-US" sz="1000" kern="0" dirty="0">
                <a:solidFill>
                  <a:srgbClr val="515560"/>
                </a:solidFill>
              </a:rPr>
              <a:t>의 구성요소 형태로 원하는 속도 </a:t>
            </a:r>
            <a:r>
              <a:rPr lang="en-US" altLang="ko-KR" sz="1000" kern="0" dirty="0">
                <a:solidFill>
                  <a:srgbClr val="515560"/>
                </a:solidFill>
              </a:rPr>
              <a:t>v</a:t>
            </a:r>
            <a:r>
              <a:rPr lang="ko-KR" altLang="en-US" sz="1000" kern="0" dirty="0">
                <a:solidFill>
                  <a:srgbClr val="515560"/>
                </a:solidFill>
              </a:rPr>
              <a:t>식 표현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76CA5CAF-E75A-4904-BBAF-9F4B68386D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322" y="1073165"/>
            <a:ext cx="1066949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40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4.1.3 Omnidirectional Vehicle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5C7CC2-C5B2-4A03-A300-FBFD891D5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932" y="1226860"/>
            <a:ext cx="4488685" cy="372789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6FD1D53-BA11-4031-B5A1-F4BB544B96BF}"/>
              </a:ext>
            </a:extLst>
          </p:cNvPr>
          <p:cNvSpPr/>
          <p:nvPr/>
        </p:nvSpPr>
        <p:spPr>
          <a:xfrm>
            <a:off x="6294731" y="5150485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kuka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youbot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모델링 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6443C62-7D09-439D-8B7A-75D01F85B8B6}"/>
              </a:ext>
            </a:extLst>
          </p:cNvPr>
          <p:cNvSpPr/>
          <p:nvPr/>
        </p:nvSpPr>
        <p:spPr>
          <a:xfrm>
            <a:off x="787316" y="4854095"/>
            <a:ext cx="4137581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개의 </a:t>
            </a:r>
            <a:r>
              <a:rPr lang="ko-KR" altLang="en-US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메카넘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휠이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있는 </a:t>
            </a:r>
            <a:r>
              <a:rPr lang="en-US" altLang="ko-KR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kuka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youbot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3B9ABF-6E8D-4F49-A82E-2A4B9470E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88" y="1030983"/>
            <a:ext cx="3972479" cy="41249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0EC1EC-9D05-47DC-A174-30C2E24CF9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767" y="5956552"/>
            <a:ext cx="2762636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24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4.1.3 Omnidirectional Vehicle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6FD1D53-BA11-4031-B5A1-F4BB544B96BF}"/>
              </a:ext>
            </a:extLst>
          </p:cNvPr>
          <p:cNvSpPr/>
          <p:nvPr/>
        </p:nvSpPr>
        <p:spPr>
          <a:xfrm>
            <a:off x="394674" y="5280020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kuka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youbot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모델링 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3B9ABF-6E8D-4F49-A82E-2A4B9470E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5" y="1232115"/>
            <a:ext cx="3972479" cy="41249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0EC1EC-9D05-47DC-A174-30C2E24CF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404" y="5999432"/>
            <a:ext cx="2762636" cy="2667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FD10D83-7246-45E1-8618-E69AFFB78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028" y="2456685"/>
            <a:ext cx="1733792" cy="2857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0231A6-9768-4BB9-98A4-BDAD4F84B6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885" y="3507329"/>
            <a:ext cx="2114845" cy="24768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03DE7751-AEE3-4542-9432-BD4EB76FF687}"/>
              </a:ext>
            </a:extLst>
          </p:cNvPr>
          <p:cNvGrpSpPr/>
          <p:nvPr/>
        </p:nvGrpSpPr>
        <p:grpSpPr>
          <a:xfrm>
            <a:off x="8031767" y="3294565"/>
            <a:ext cx="2588818" cy="731449"/>
            <a:chOff x="6555182" y="2599580"/>
            <a:chExt cx="2588818" cy="73144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BDDB980-471F-4C84-947A-225A5C5863CE}"/>
                </a:ext>
              </a:extLst>
            </p:cNvPr>
            <p:cNvSpPr/>
            <p:nvPr/>
          </p:nvSpPr>
          <p:spPr>
            <a:xfrm>
              <a:off x="6555182" y="2599580"/>
              <a:ext cx="2588818" cy="731449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3DB28ED-4479-409D-A98C-BA737B8E4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5689" y="2742475"/>
              <a:ext cx="2219635" cy="457264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0F822CDC-D6BA-4D0E-9A3C-A2979A65E6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885" y="4397359"/>
            <a:ext cx="1209844" cy="219106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DD23A74-5D1D-4E70-A166-B2965B462B4A}"/>
              </a:ext>
            </a:extLst>
          </p:cNvPr>
          <p:cNvCxnSpPr/>
          <p:nvPr/>
        </p:nvCxnSpPr>
        <p:spPr>
          <a:xfrm>
            <a:off x="6319981" y="3631171"/>
            <a:ext cx="15313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932234" y="4026014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각각의 휠 접촉 지점의 속도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0091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3B9ABF-6E8D-4F49-A82E-2A4B9470E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749" y="1642989"/>
            <a:ext cx="4838056" cy="357202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5427805" y="180403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Flying Robots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8086FB-0117-44BE-9DFB-B0469ED76DE5}"/>
              </a:ext>
            </a:extLst>
          </p:cNvPr>
          <p:cNvGrpSpPr/>
          <p:nvPr/>
        </p:nvGrpSpPr>
        <p:grpSpPr>
          <a:xfrm>
            <a:off x="4894708" y="2357404"/>
            <a:ext cx="6107304" cy="1874322"/>
            <a:chOff x="4454148" y="1587284"/>
            <a:chExt cx="6107304" cy="187432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6FD1D53-BA11-4031-B5A1-F4BB544B96BF}"/>
                </a:ext>
              </a:extLst>
            </p:cNvPr>
            <p:cNvSpPr/>
            <p:nvPr/>
          </p:nvSpPr>
          <p:spPr>
            <a:xfrm>
              <a:off x="5262570" y="1587284"/>
              <a:ext cx="5298882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1.micro air vehicles or MAVs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C8750A5-D694-4A74-9D37-41B80BE6D684}"/>
                </a:ext>
              </a:extLst>
            </p:cNvPr>
            <p:cNvSpPr/>
            <p:nvPr/>
          </p:nvSpPr>
          <p:spPr>
            <a:xfrm>
              <a:off x="4454148" y="2189099"/>
              <a:ext cx="5298882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2. Fixed wing UAVs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F6B10D6-A4F1-46D7-BEBB-E57558DB6630}"/>
                </a:ext>
              </a:extLst>
            </p:cNvPr>
            <p:cNvSpPr/>
            <p:nvPr/>
          </p:nvSpPr>
          <p:spPr>
            <a:xfrm>
              <a:off x="4454148" y="2785074"/>
              <a:ext cx="5298882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3. Rotorcraft UAVs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5704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25CCBC2-9384-4989-B2DF-B2CBB8683D50}"/>
              </a:ext>
            </a:extLst>
          </p:cNvPr>
          <p:cNvGrpSpPr/>
          <p:nvPr/>
        </p:nvGrpSpPr>
        <p:grpSpPr>
          <a:xfrm>
            <a:off x="-850674" y="1500417"/>
            <a:ext cx="7362549" cy="3137706"/>
            <a:chOff x="1431093" y="1133035"/>
            <a:chExt cx="7362549" cy="313770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6711D91-F0C1-4622-80EC-227CB5E62EA7}"/>
                </a:ext>
              </a:extLst>
            </p:cNvPr>
            <p:cNvSpPr/>
            <p:nvPr/>
          </p:nvSpPr>
          <p:spPr>
            <a:xfrm>
              <a:off x="2163586" y="1133035"/>
              <a:ext cx="6630056" cy="13228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Flying robots </a:t>
              </a:r>
              <a:r>
                <a:rPr lang="en-US" altLang="ko-KR" sz="2800" b="1" kern="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differ</a:t>
              </a: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from ground robots in some important ways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93BD76C4-812A-4027-B1C4-273D7AE9AE15}"/>
                </a:ext>
              </a:extLst>
            </p:cNvPr>
            <p:cNvCxnSpPr>
              <a:cxnSpLocks/>
            </p:cNvCxnSpPr>
            <p:nvPr/>
          </p:nvCxnSpPr>
          <p:spPr>
            <a:xfrm>
              <a:off x="2753675" y="2767164"/>
              <a:ext cx="4739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5B23BE9-9E1F-474E-9DCD-D20D7026BE67}"/>
                </a:ext>
              </a:extLst>
            </p:cNvPr>
            <p:cNvSpPr/>
            <p:nvPr/>
          </p:nvSpPr>
          <p:spPr>
            <a:xfrm>
              <a:off x="1431093" y="2428898"/>
              <a:ext cx="6630056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1. configuration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7BF4564-E6DE-4666-BB63-D8744D72AF59}"/>
                </a:ext>
              </a:extLst>
            </p:cNvPr>
            <p:cNvSpPr/>
            <p:nvPr/>
          </p:nvSpPr>
          <p:spPr>
            <a:xfrm>
              <a:off x="1573724" y="2947878"/>
              <a:ext cx="6630056" cy="13228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2. Dynamic Model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79B2970-8F87-455E-B59E-A71FD54B8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438" y="3698230"/>
            <a:ext cx="3715268" cy="23815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F8FD4B-599F-4C27-BDC4-FC84063F2CAE}"/>
              </a:ext>
            </a:extLst>
          </p:cNvPr>
          <p:cNvSpPr/>
          <p:nvPr/>
        </p:nvSpPr>
        <p:spPr>
          <a:xfrm>
            <a:off x="5475586" y="1513284"/>
            <a:ext cx="6630056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수중 로봇과 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Flying Robots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유사점과 차이점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E3892FB-C1B7-4E17-9C9E-E16DA4F100B3}"/>
              </a:ext>
            </a:extLst>
          </p:cNvPr>
          <p:cNvCxnSpPr>
            <a:cxnSpLocks/>
          </p:cNvCxnSpPr>
          <p:nvPr/>
        </p:nvCxnSpPr>
        <p:spPr>
          <a:xfrm flipH="1">
            <a:off x="6074282" y="1567543"/>
            <a:ext cx="21718" cy="499808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177CB19-F072-4E5C-8E79-6B4A4C40028A}"/>
              </a:ext>
            </a:extLst>
          </p:cNvPr>
          <p:cNvCxnSpPr>
            <a:cxnSpLocks/>
          </p:cNvCxnSpPr>
          <p:nvPr/>
        </p:nvCxnSpPr>
        <p:spPr>
          <a:xfrm flipH="1">
            <a:off x="304799" y="1561074"/>
            <a:ext cx="11377864" cy="646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B22C151-5ADC-4857-BF27-E83ACE6AC86C}"/>
              </a:ext>
            </a:extLst>
          </p:cNvPr>
          <p:cNvSpPr/>
          <p:nvPr/>
        </p:nvSpPr>
        <p:spPr>
          <a:xfrm>
            <a:off x="5613615" y="2763596"/>
            <a:ext cx="6630056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underwater equivalents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(fixed wing aircraft, rotorcraft)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9D5EC2D-CFBD-4D9A-9185-3C632AEDCD44}"/>
              </a:ext>
            </a:extLst>
          </p:cNvPr>
          <p:cNvCxnSpPr>
            <a:cxnSpLocks/>
          </p:cNvCxnSpPr>
          <p:nvPr/>
        </p:nvCxnSpPr>
        <p:spPr>
          <a:xfrm>
            <a:off x="6284200" y="3133466"/>
            <a:ext cx="473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FC94B4E-9857-469A-8F5B-5A3E4DC1B9BC}"/>
              </a:ext>
            </a:extLst>
          </p:cNvPr>
          <p:cNvCxnSpPr>
            <a:cxnSpLocks/>
          </p:cNvCxnSpPr>
          <p:nvPr/>
        </p:nvCxnSpPr>
        <p:spPr>
          <a:xfrm>
            <a:off x="6284200" y="4417979"/>
            <a:ext cx="473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BBBEC9-4AA1-4C02-9A2A-6CC8EC512647}"/>
              </a:ext>
            </a:extLst>
          </p:cNvPr>
          <p:cNvSpPr/>
          <p:nvPr/>
        </p:nvSpPr>
        <p:spPr>
          <a:xfrm>
            <a:off x="6650283" y="4021854"/>
            <a:ext cx="5140235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buoyancy force, drag forces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added mass</a:t>
            </a:r>
          </a:p>
        </p:txBody>
      </p:sp>
    </p:spTree>
    <p:extLst>
      <p:ext uri="{BB962C8B-B14F-4D97-AF65-F5344CB8AC3E}">
        <p14:creationId xmlns:p14="http://schemas.microsoft.com/office/powerpoint/2010/main" val="782527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78823" y="502458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modeling!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8086FB-0117-44BE-9DFB-B0469ED76DE5}"/>
              </a:ext>
            </a:extLst>
          </p:cNvPr>
          <p:cNvGrpSpPr/>
          <p:nvPr/>
        </p:nvGrpSpPr>
        <p:grpSpPr>
          <a:xfrm>
            <a:off x="4243642" y="1872198"/>
            <a:ext cx="7270614" cy="3191980"/>
            <a:chOff x="3759540" y="1577325"/>
            <a:chExt cx="7270614" cy="319198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6FD1D53-BA11-4031-B5A1-F4BB544B96BF}"/>
                </a:ext>
              </a:extLst>
            </p:cNvPr>
            <p:cNvSpPr/>
            <p:nvPr/>
          </p:nvSpPr>
          <p:spPr>
            <a:xfrm>
              <a:off x="3759540" y="1577325"/>
              <a:ext cx="5298882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1.Easy to fly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C8750A5-D694-4A74-9D37-41B80BE6D684}"/>
                </a:ext>
              </a:extLst>
            </p:cNvPr>
            <p:cNvSpPr/>
            <p:nvPr/>
          </p:nvSpPr>
          <p:spPr>
            <a:xfrm>
              <a:off x="4719270" y="2232508"/>
              <a:ext cx="6310884" cy="13228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2. does not have the complex mechanism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F6B10D6-A4F1-46D7-BEBB-E57558DB6630}"/>
                </a:ext>
              </a:extLst>
            </p:cNvPr>
            <p:cNvSpPr/>
            <p:nvPr/>
          </p:nvSpPr>
          <p:spPr>
            <a:xfrm>
              <a:off x="5188841" y="3446442"/>
              <a:ext cx="5841313" cy="13228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3.  easier to model and  control than others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50" y="1814847"/>
            <a:ext cx="4372169" cy="324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20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78823" y="502458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Modeling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8086FB-0117-44BE-9DFB-B0469ED76DE5}"/>
              </a:ext>
            </a:extLst>
          </p:cNvPr>
          <p:cNvGrpSpPr/>
          <p:nvPr/>
        </p:nvGrpSpPr>
        <p:grpSpPr>
          <a:xfrm>
            <a:off x="4243642" y="1872198"/>
            <a:ext cx="7270614" cy="3191980"/>
            <a:chOff x="3759540" y="1577325"/>
            <a:chExt cx="7270614" cy="319198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6FD1D53-BA11-4031-B5A1-F4BB544B96BF}"/>
                </a:ext>
              </a:extLst>
            </p:cNvPr>
            <p:cNvSpPr/>
            <p:nvPr/>
          </p:nvSpPr>
          <p:spPr>
            <a:xfrm>
              <a:off x="3759540" y="1577325"/>
              <a:ext cx="5298882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1.Easy to fly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C8750A5-D694-4A74-9D37-41B80BE6D684}"/>
                </a:ext>
              </a:extLst>
            </p:cNvPr>
            <p:cNvSpPr/>
            <p:nvPr/>
          </p:nvSpPr>
          <p:spPr>
            <a:xfrm>
              <a:off x="4719270" y="2232508"/>
              <a:ext cx="6310884" cy="13228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2. does not have the complex mechanism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F6B10D6-A4F1-46D7-BEBB-E57558DB6630}"/>
                </a:ext>
              </a:extLst>
            </p:cNvPr>
            <p:cNvSpPr/>
            <p:nvPr/>
          </p:nvSpPr>
          <p:spPr>
            <a:xfrm>
              <a:off x="5188841" y="3446442"/>
              <a:ext cx="5841313" cy="13228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3.  easier to model and  control than others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21" y="1633487"/>
            <a:ext cx="5353986" cy="3265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AE4178-0AAA-475A-96A8-5ED9E315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7" y="5827139"/>
            <a:ext cx="3715268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60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-768233" y="336059"/>
            <a:ext cx="5518159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들어가기 전</a:t>
            </a:r>
            <a:r>
              <a:rPr lang="en-US" altLang="ko-KR" sz="2800" b="1" i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..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2B4778-D1ED-452F-84F0-DAECC1F33AA8}"/>
              </a:ext>
            </a:extLst>
          </p:cNvPr>
          <p:cNvSpPr/>
          <p:nvPr/>
        </p:nvSpPr>
        <p:spPr>
          <a:xfrm>
            <a:off x="-571916" y="1173186"/>
            <a:ext cx="8486654" cy="196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Elsie the  robotic tortoise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(move to the light)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-&gt; reactive approach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ABE952-FFC1-4FA9-BB97-027A0AFA2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122" y="485363"/>
            <a:ext cx="2972215" cy="29436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162457-36DE-42B5-BDCF-8DF96C1FD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8" y="3428999"/>
            <a:ext cx="1648055" cy="29531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4402FD-DD0D-460E-B126-FE3D232DD861}"/>
              </a:ext>
            </a:extLst>
          </p:cNvPr>
          <p:cNvSpPr/>
          <p:nvPr/>
        </p:nvSpPr>
        <p:spPr>
          <a:xfrm>
            <a:off x="2595599" y="3619024"/>
            <a:ext cx="9306338" cy="2615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robot </a:t>
            </a:r>
            <a:r>
              <a:rPr lang="en-US" altLang="ko-KR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Shakey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(in terms of some geometric coordinate or map reference)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-&gt;An alternative to the reactive approach</a:t>
            </a:r>
          </a:p>
        </p:txBody>
      </p:sp>
    </p:spTree>
    <p:extLst>
      <p:ext uri="{BB962C8B-B14F-4D97-AF65-F5344CB8AC3E}">
        <p14:creationId xmlns:p14="http://schemas.microsoft.com/office/powerpoint/2010/main" val="4279064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78823" y="502458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Modeling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21" y="1633487"/>
            <a:ext cx="5353986" cy="3265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AE4178-0AAA-475A-96A8-5ED9E315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7" y="5827139"/>
            <a:ext cx="3715268" cy="23815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22175BE-C2D2-4A4D-8807-C04E80491EEC}"/>
              </a:ext>
            </a:extLst>
          </p:cNvPr>
          <p:cNvGrpSpPr/>
          <p:nvPr/>
        </p:nvGrpSpPr>
        <p:grpSpPr>
          <a:xfrm>
            <a:off x="6025978" y="1261514"/>
            <a:ext cx="2648004" cy="775476"/>
            <a:chOff x="5926109" y="1261514"/>
            <a:chExt cx="2648004" cy="77547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6941D8D-00EB-4878-8418-07EA39AFCA4E}"/>
                </a:ext>
              </a:extLst>
            </p:cNvPr>
            <p:cNvSpPr/>
            <p:nvPr/>
          </p:nvSpPr>
          <p:spPr>
            <a:xfrm>
              <a:off x="5926109" y="1261514"/>
              <a:ext cx="2648004" cy="775476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65D51D5-DD37-4DA7-9D1A-022EA1171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352460"/>
              <a:ext cx="2448267" cy="562053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AB96E5F-6943-4D28-8334-ABFCD0DC29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376" y="2378037"/>
            <a:ext cx="619211" cy="32389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1C0CF07-7AB3-4035-A060-C9A78E7E2B20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722968" y="1649252"/>
            <a:ext cx="1303010" cy="65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5D9169B-14B7-4262-AF68-20548A5B98A7}"/>
              </a:ext>
            </a:extLst>
          </p:cNvPr>
          <p:cNvSpPr/>
          <p:nvPr/>
        </p:nvSpPr>
        <p:spPr>
          <a:xfrm>
            <a:off x="4846505" y="2112776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Lift constant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DAAD406-62C0-45BE-AD0D-E028D69FAA67}"/>
              </a:ext>
            </a:extLst>
          </p:cNvPr>
          <p:cNvGrpSpPr/>
          <p:nvPr/>
        </p:nvGrpSpPr>
        <p:grpSpPr>
          <a:xfrm>
            <a:off x="5993730" y="3176583"/>
            <a:ext cx="2569213" cy="1263215"/>
            <a:chOff x="5899777" y="3110898"/>
            <a:chExt cx="2569213" cy="126321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F0243E3-3E94-4E8B-BC2A-6F569808A7A7}"/>
                </a:ext>
              </a:extLst>
            </p:cNvPr>
            <p:cNvSpPr/>
            <p:nvPr/>
          </p:nvSpPr>
          <p:spPr>
            <a:xfrm>
              <a:off x="5899777" y="3110898"/>
              <a:ext cx="2569213" cy="1263215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AB8E8-D9A2-409F-AF87-E0EE31020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3248752"/>
              <a:ext cx="2412666" cy="990566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8FCF38-1AF1-4881-9650-D91B10A6ED66}"/>
              </a:ext>
            </a:extLst>
          </p:cNvPr>
          <p:cNvSpPr/>
          <p:nvPr/>
        </p:nvSpPr>
        <p:spPr>
          <a:xfrm>
            <a:off x="5492429" y="2569766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Newton’s second law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6CC6DC9-DABF-41C0-9647-4D3DB4EAC053}"/>
              </a:ext>
            </a:extLst>
          </p:cNvPr>
          <p:cNvGrpSpPr/>
          <p:nvPr/>
        </p:nvGrpSpPr>
        <p:grpSpPr>
          <a:xfrm>
            <a:off x="7235955" y="3011468"/>
            <a:ext cx="5217576" cy="1594870"/>
            <a:chOff x="6600165" y="3413048"/>
            <a:chExt cx="5217576" cy="159487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B1EA13F-D10F-4420-9F9E-29DCEE9F3B71}"/>
                </a:ext>
              </a:extLst>
            </p:cNvPr>
            <p:cNvSpPr/>
            <p:nvPr/>
          </p:nvSpPr>
          <p:spPr>
            <a:xfrm>
              <a:off x="6600165" y="3413048"/>
              <a:ext cx="4620096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g:</a:t>
              </a:r>
              <a:r>
                <a:rPr lang="ko-KR" altLang="en-US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중력 가속도</a:t>
              </a:r>
              <a:endParaRPr lang="en-US" altLang="ko-KR" sz="20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67F20EA-4A70-49D2-A816-31CCC103F1E3}"/>
                </a:ext>
              </a:extLst>
            </p:cNvPr>
            <p:cNvSpPr/>
            <p:nvPr/>
          </p:nvSpPr>
          <p:spPr>
            <a:xfrm>
              <a:off x="6673539" y="3798284"/>
              <a:ext cx="4620096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m:vehicle </a:t>
              </a:r>
              <a:r>
                <a:rPr lang="ko-KR" altLang="en-US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질량</a:t>
              </a:r>
              <a:endParaRPr lang="en-US" altLang="ko-KR" sz="20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81BABD6-AE7D-42CA-8754-9F58ACF61550}"/>
                </a:ext>
              </a:extLst>
            </p:cNvPr>
            <p:cNvSpPr/>
            <p:nvPr/>
          </p:nvSpPr>
          <p:spPr>
            <a:xfrm>
              <a:off x="7197645" y="4210483"/>
              <a:ext cx="4620096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B:aerodynamic friction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FBC2191-7E6A-44F1-8F58-109EB420C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967" y="4788812"/>
              <a:ext cx="2629267" cy="219106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E37003-DB97-4118-A950-9BB8F1B46BEE}"/>
              </a:ext>
            </a:extLst>
          </p:cNvPr>
          <p:cNvSpPr/>
          <p:nvPr/>
        </p:nvSpPr>
        <p:spPr>
          <a:xfrm>
            <a:off x="2484002" y="4295487"/>
            <a:ext cx="5880374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v: velocity of the vehicle’s center of mass 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72B8231-04FF-4174-88F9-8B5292C1D0B7}"/>
              </a:ext>
            </a:extLst>
          </p:cNvPr>
          <p:cNvCxnSpPr>
            <a:cxnSpLocks/>
          </p:cNvCxnSpPr>
          <p:nvPr/>
        </p:nvCxnSpPr>
        <p:spPr>
          <a:xfrm flipH="1" flipV="1">
            <a:off x="3094314" y="3383603"/>
            <a:ext cx="2280159" cy="1111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488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78823" y="502458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Modeling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21" y="1633487"/>
            <a:ext cx="5353986" cy="3265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AE4178-0AAA-475A-96A8-5ED9E315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7" y="5827139"/>
            <a:ext cx="3715268" cy="23815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22175BE-C2D2-4A4D-8807-C04E80491EEC}"/>
              </a:ext>
            </a:extLst>
          </p:cNvPr>
          <p:cNvGrpSpPr/>
          <p:nvPr/>
        </p:nvGrpSpPr>
        <p:grpSpPr>
          <a:xfrm>
            <a:off x="6025978" y="1261514"/>
            <a:ext cx="2648004" cy="775476"/>
            <a:chOff x="5926109" y="1261514"/>
            <a:chExt cx="2648004" cy="77547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6941D8D-00EB-4878-8418-07EA39AFCA4E}"/>
                </a:ext>
              </a:extLst>
            </p:cNvPr>
            <p:cNvSpPr/>
            <p:nvPr/>
          </p:nvSpPr>
          <p:spPr>
            <a:xfrm>
              <a:off x="5926109" y="1261514"/>
              <a:ext cx="2648004" cy="775476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65D51D5-DD37-4DA7-9D1A-022EA1171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352460"/>
              <a:ext cx="2448267" cy="562053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AB96E5F-6943-4D28-8334-ABFCD0DC29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376" y="2378037"/>
            <a:ext cx="619211" cy="32389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1C0CF07-7AB3-4035-A060-C9A78E7E2B20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722968" y="1649252"/>
            <a:ext cx="1303010" cy="65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5D9169B-14B7-4262-AF68-20548A5B98A7}"/>
              </a:ext>
            </a:extLst>
          </p:cNvPr>
          <p:cNvSpPr/>
          <p:nvPr/>
        </p:nvSpPr>
        <p:spPr>
          <a:xfrm>
            <a:off x="4846505" y="2112776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Lift constant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DAAD406-62C0-45BE-AD0D-E028D69FAA67}"/>
              </a:ext>
            </a:extLst>
          </p:cNvPr>
          <p:cNvGrpSpPr/>
          <p:nvPr/>
        </p:nvGrpSpPr>
        <p:grpSpPr>
          <a:xfrm>
            <a:off x="5993730" y="3176583"/>
            <a:ext cx="2569213" cy="1263215"/>
            <a:chOff x="5899777" y="3110898"/>
            <a:chExt cx="2569213" cy="126321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F0243E3-3E94-4E8B-BC2A-6F569808A7A7}"/>
                </a:ext>
              </a:extLst>
            </p:cNvPr>
            <p:cNvSpPr/>
            <p:nvPr/>
          </p:nvSpPr>
          <p:spPr>
            <a:xfrm>
              <a:off x="5899777" y="3110898"/>
              <a:ext cx="2569213" cy="1263215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AB8E8-D9A2-409F-AF87-E0EE31020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3248752"/>
              <a:ext cx="2412666" cy="990566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8FCF38-1AF1-4881-9650-D91B10A6ED66}"/>
              </a:ext>
            </a:extLst>
          </p:cNvPr>
          <p:cNvSpPr/>
          <p:nvPr/>
        </p:nvSpPr>
        <p:spPr>
          <a:xfrm>
            <a:off x="5492429" y="2569766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Newton’s second law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6CC6DC9-DABF-41C0-9647-4D3DB4EAC053}"/>
              </a:ext>
            </a:extLst>
          </p:cNvPr>
          <p:cNvGrpSpPr/>
          <p:nvPr/>
        </p:nvGrpSpPr>
        <p:grpSpPr>
          <a:xfrm>
            <a:off x="7235955" y="3011468"/>
            <a:ext cx="5217576" cy="1594870"/>
            <a:chOff x="6600165" y="3413048"/>
            <a:chExt cx="5217576" cy="159487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B1EA13F-D10F-4420-9F9E-29DCEE9F3B71}"/>
                </a:ext>
              </a:extLst>
            </p:cNvPr>
            <p:cNvSpPr/>
            <p:nvPr/>
          </p:nvSpPr>
          <p:spPr>
            <a:xfrm>
              <a:off x="6600165" y="3413048"/>
              <a:ext cx="4620096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g:</a:t>
              </a:r>
              <a:r>
                <a:rPr lang="ko-KR" altLang="en-US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중력 가속도</a:t>
              </a:r>
              <a:endParaRPr lang="en-US" altLang="ko-KR" sz="20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67F20EA-4A70-49D2-A816-31CCC103F1E3}"/>
                </a:ext>
              </a:extLst>
            </p:cNvPr>
            <p:cNvSpPr/>
            <p:nvPr/>
          </p:nvSpPr>
          <p:spPr>
            <a:xfrm>
              <a:off x="6673539" y="3798284"/>
              <a:ext cx="4620096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m:vehicle </a:t>
              </a:r>
              <a:r>
                <a:rPr lang="ko-KR" altLang="en-US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질량</a:t>
              </a:r>
              <a:endParaRPr lang="en-US" altLang="ko-KR" sz="20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81BABD6-AE7D-42CA-8754-9F58ACF61550}"/>
                </a:ext>
              </a:extLst>
            </p:cNvPr>
            <p:cNvSpPr/>
            <p:nvPr/>
          </p:nvSpPr>
          <p:spPr>
            <a:xfrm>
              <a:off x="7197645" y="4210483"/>
              <a:ext cx="4620096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B:aerodynamic friction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FBC2191-7E6A-44F1-8F58-109EB420C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967" y="4788812"/>
              <a:ext cx="2629267" cy="219106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E37003-DB97-4118-A950-9BB8F1B46BEE}"/>
              </a:ext>
            </a:extLst>
          </p:cNvPr>
          <p:cNvSpPr/>
          <p:nvPr/>
        </p:nvSpPr>
        <p:spPr>
          <a:xfrm>
            <a:off x="2484002" y="4295487"/>
            <a:ext cx="5880374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v: velocity of the vehicle’s center of mass 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72B8231-04FF-4174-88F9-8B5292C1D0B7}"/>
              </a:ext>
            </a:extLst>
          </p:cNvPr>
          <p:cNvCxnSpPr>
            <a:cxnSpLocks/>
          </p:cNvCxnSpPr>
          <p:nvPr/>
        </p:nvCxnSpPr>
        <p:spPr>
          <a:xfrm flipH="1" flipV="1">
            <a:off x="3094314" y="3383603"/>
            <a:ext cx="2280159" cy="1111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98016FE-3A69-474C-AA42-9A22C96AB998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F219E31-45C5-44F5-9B9A-33BE44BE2812}"/>
                </a:ext>
              </a:extLst>
            </p:cNvPr>
            <p:cNvGrpSpPr/>
            <p:nvPr/>
          </p:nvGrpSpPr>
          <p:grpSpPr>
            <a:xfrm>
              <a:off x="1" y="0"/>
              <a:ext cx="12192000" cy="6858000"/>
              <a:chOff x="1" y="0"/>
              <a:chExt cx="12192000" cy="685800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6DB84F5D-AA89-4BC4-91C4-412269CB6C66}"/>
                  </a:ext>
                </a:extLst>
              </p:cNvPr>
              <p:cNvSpPr/>
              <p:nvPr/>
            </p:nvSpPr>
            <p:spPr>
              <a:xfrm>
                <a:off x="1" y="0"/>
                <a:ext cx="12192000" cy="6858000"/>
              </a:xfrm>
              <a:prstGeom prst="rect">
                <a:avLst/>
              </a:prstGeom>
              <a:solidFill>
                <a:schemeClr val="tx1">
                  <a:alpha val="76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3ABF7E0-9AD6-43E8-B421-06F4978E6944}"/>
                  </a:ext>
                </a:extLst>
              </p:cNvPr>
              <p:cNvSpPr/>
              <p:nvPr/>
            </p:nvSpPr>
            <p:spPr>
              <a:xfrm>
                <a:off x="304799" y="272495"/>
                <a:ext cx="11377863" cy="632253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681BB3E-519C-4983-9398-A0C8366A8A6C}"/>
                  </a:ext>
                </a:extLst>
              </p:cNvPr>
              <p:cNvSpPr txBox="1"/>
              <p:nvPr/>
            </p:nvSpPr>
            <p:spPr>
              <a:xfrm>
                <a:off x="1227656" y="535706"/>
                <a:ext cx="973668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0" b="1" dirty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terms </a:t>
                </a:r>
                <a:r>
                  <a:rPr lang="ko-KR" altLang="en-US" sz="3000" b="1" dirty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분석</a:t>
                </a:r>
                <a:endParaRPr lang="en-US" altLang="ko-KR" sz="3000" b="1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76BE273A-FD33-45C9-A40A-26A8AEAA7C08}"/>
                </a:ext>
              </a:extLst>
            </p:cNvPr>
            <p:cNvCxnSpPr>
              <a:cxnSpLocks/>
            </p:cNvCxnSpPr>
            <p:nvPr/>
          </p:nvCxnSpPr>
          <p:spPr>
            <a:xfrm>
              <a:off x="723900" y="1173186"/>
              <a:ext cx="10502900" cy="0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543D7F-8659-408D-A86F-2E8B9006B103}"/>
                </a:ext>
              </a:extLst>
            </p:cNvPr>
            <p:cNvSpPr txBox="1"/>
            <p:nvPr/>
          </p:nvSpPr>
          <p:spPr>
            <a:xfrm>
              <a:off x="1012703" y="3342816"/>
              <a:ext cx="4406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the force of  gravity which acts downward in the world frame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F928501-1572-48AE-A7F0-02F108D31DBC}"/>
                </a:ext>
              </a:extLst>
            </p:cNvPr>
            <p:cNvCxnSpPr>
              <a:cxnSpLocks/>
            </p:cNvCxnSpPr>
            <p:nvPr/>
          </p:nvCxnSpPr>
          <p:spPr>
            <a:xfrm>
              <a:off x="742280" y="5483937"/>
              <a:ext cx="10502900" cy="0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79D0115-89C0-49A7-BA22-AC5FF43344D4}"/>
              </a:ext>
            </a:extLst>
          </p:cNvPr>
          <p:cNvGrpSpPr/>
          <p:nvPr/>
        </p:nvGrpSpPr>
        <p:grpSpPr>
          <a:xfrm>
            <a:off x="4690743" y="1314531"/>
            <a:ext cx="2569213" cy="1263215"/>
            <a:chOff x="5899777" y="3110898"/>
            <a:chExt cx="2569213" cy="1263215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37CA8CE-8E92-46A1-ACCC-AE5CEB1A49F7}"/>
                </a:ext>
              </a:extLst>
            </p:cNvPr>
            <p:cNvSpPr/>
            <p:nvPr/>
          </p:nvSpPr>
          <p:spPr>
            <a:xfrm>
              <a:off x="5899777" y="3110898"/>
              <a:ext cx="2569213" cy="1263215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A5EC1852-5ECF-4458-ADBE-F4268D0F3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3248752"/>
              <a:ext cx="2412666" cy="990566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0633073-5288-48BC-B886-DC651BA108F3}"/>
              </a:ext>
            </a:extLst>
          </p:cNvPr>
          <p:cNvGrpSpPr/>
          <p:nvPr/>
        </p:nvGrpSpPr>
        <p:grpSpPr>
          <a:xfrm>
            <a:off x="3278134" y="2281838"/>
            <a:ext cx="2603140" cy="1028925"/>
            <a:chOff x="1939897" y="2096738"/>
            <a:chExt cx="2603140" cy="1028925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49D12A7A-BF68-42FC-801F-7A6F365CB1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9897" y="2100142"/>
              <a:ext cx="2425868" cy="102552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7E68698-C378-44D3-B83C-8BF84CE3A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7044" y="2096738"/>
              <a:ext cx="465993" cy="1603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0A98E46-324F-402E-B1F8-D660A246ABFE}"/>
              </a:ext>
            </a:extLst>
          </p:cNvPr>
          <p:cNvGrpSpPr/>
          <p:nvPr/>
        </p:nvGrpSpPr>
        <p:grpSpPr>
          <a:xfrm flipH="1">
            <a:off x="5939031" y="2281305"/>
            <a:ext cx="655722" cy="1004449"/>
            <a:chOff x="3878655" y="2096739"/>
            <a:chExt cx="664381" cy="864476"/>
          </a:xfrm>
        </p:grpSpPr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169EFFF4-F373-4575-8049-C21F6EA78D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0845" y="2100142"/>
              <a:ext cx="154919" cy="86107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3AA73432-77B6-4BC5-AED4-A485400CA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8655" y="2096739"/>
              <a:ext cx="664381" cy="610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69CF770-97F1-4B6D-9777-FD81A8AD653D}"/>
              </a:ext>
            </a:extLst>
          </p:cNvPr>
          <p:cNvSpPr txBox="1"/>
          <p:nvPr/>
        </p:nvSpPr>
        <p:spPr>
          <a:xfrm>
            <a:off x="4953107" y="3321690"/>
            <a:ext cx="4406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the total  thrust in the vehicle frame rotated into the world coordinate frame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3812B79-F2C9-4908-9EBE-67C2F56B1204}"/>
              </a:ext>
            </a:extLst>
          </p:cNvPr>
          <p:cNvGrpSpPr/>
          <p:nvPr/>
        </p:nvGrpSpPr>
        <p:grpSpPr>
          <a:xfrm flipH="1">
            <a:off x="6667449" y="2071836"/>
            <a:ext cx="1696928" cy="421579"/>
            <a:chOff x="2823699" y="2095092"/>
            <a:chExt cx="1719337" cy="349495"/>
          </a:xfrm>
        </p:grpSpPr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AA9C0A89-55BC-4289-A366-FF0832266F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3699" y="2100142"/>
              <a:ext cx="1542064" cy="34444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72C0972D-FF10-4780-A773-1BB195090E66}"/>
                </a:ext>
              </a:extLst>
            </p:cNvPr>
            <p:cNvCxnSpPr>
              <a:cxnSpLocks/>
            </p:cNvCxnSpPr>
            <p:nvPr/>
          </p:nvCxnSpPr>
          <p:spPr>
            <a:xfrm>
              <a:off x="4096290" y="2095092"/>
              <a:ext cx="446746" cy="16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031AD58-B31C-4575-8601-15FAC4329DCC}"/>
              </a:ext>
            </a:extLst>
          </p:cNvPr>
          <p:cNvSpPr txBox="1"/>
          <p:nvPr/>
        </p:nvSpPr>
        <p:spPr>
          <a:xfrm>
            <a:off x="7747687" y="2431542"/>
            <a:ext cx="4406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aerodynamic drag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789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78823" y="502458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Modeling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21" y="1633487"/>
            <a:ext cx="5353986" cy="3265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AE4178-0AAA-475A-96A8-5ED9E315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7" y="5827139"/>
            <a:ext cx="3715268" cy="23815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22175BE-C2D2-4A4D-8807-C04E80491EEC}"/>
              </a:ext>
            </a:extLst>
          </p:cNvPr>
          <p:cNvGrpSpPr/>
          <p:nvPr/>
        </p:nvGrpSpPr>
        <p:grpSpPr>
          <a:xfrm>
            <a:off x="5179629" y="865856"/>
            <a:ext cx="2648004" cy="775476"/>
            <a:chOff x="5926109" y="1261514"/>
            <a:chExt cx="2648004" cy="77547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6941D8D-00EB-4878-8418-07EA39AFCA4E}"/>
                </a:ext>
              </a:extLst>
            </p:cNvPr>
            <p:cNvSpPr/>
            <p:nvPr/>
          </p:nvSpPr>
          <p:spPr>
            <a:xfrm>
              <a:off x="5926109" y="1261514"/>
              <a:ext cx="2648004" cy="775476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65D51D5-DD37-4DA7-9D1A-022EA1171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352460"/>
              <a:ext cx="2448267" cy="562053"/>
            </a:xfrm>
            <a:prstGeom prst="rect">
              <a:avLst/>
            </a:prstGeom>
          </p:spPr>
        </p:pic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1C0CF07-7AB3-4035-A060-C9A78E7E2B20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876619" y="1253594"/>
            <a:ext cx="1303010" cy="65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75FAE6-976A-4954-BC24-4EDC1E7DCA7A}"/>
              </a:ext>
            </a:extLst>
          </p:cNvPr>
          <p:cNvGrpSpPr/>
          <p:nvPr/>
        </p:nvGrpSpPr>
        <p:grpSpPr>
          <a:xfrm>
            <a:off x="4081214" y="1555877"/>
            <a:ext cx="4620096" cy="676532"/>
            <a:chOff x="4189354" y="1567785"/>
            <a:chExt cx="4620096" cy="67653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AB96E5F-6943-4D28-8334-ABFCD0DC2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0842" y="1833046"/>
              <a:ext cx="619211" cy="323895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5D9169B-14B7-4262-AF68-20548A5B98A7}"/>
                </a:ext>
              </a:extLst>
            </p:cNvPr>
            <p:cNvSpPr/>
            <p:nvPr/>
          </p:nvSpPr>
          <p:spPr>
            <a:xfrm>
              <a:off x="4189354" y="1567785"/>
              <a:ext cx="4620096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Lift constant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DAAD406-62C0-45BE-AD0D-E028D69FAA67}"/>
              </a:ext>
            </a:extLst>
          </p:cNvPr>
          <p:cNvGrpSpPr/>
          <p:nvPr/>
        </p:nvGrpSpPr>
        <p:grpSpPr>
          <a:xfrm>
            <a:off x="8473442" y="865856"/>
            <a:ext cx="2569213" cy="1263215"/>
            <a:chOff x="5899777" y="3110898"/>
            <a:chExt cx="2569213" cy="126321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F0243E3-3E94-4E8B-BC2A-6F569808A7A7}"/>
                </a:ext>
              </a:extLst>
            </p:cNvPr>
            <p:cNvSpPr/>
            <p:nvPr/>
          </p:nvSpPr>
          <p:spPr>
            <a:xfrm>
              <a:off x="5899777" y="3110898"/>
              <a:ext cx="2569213" cy="1263215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AB8E8-D9A2-409F-AF87-E0EE31020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3248752"/>
              <a:ext cx="2412666" cy="990566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8FCF38-1AF1-4881-9650-D91B10A6ED66}"/>
              </a:ext>
            </a:extLst>
          </p:cNvPr>
          <p:cNvSpPr/>
          <p:nvPr/>
        </p:nvSpPr>
        <p:spPr>
          <a:xfrm>
            <a:off x="7448001" y="228800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Newton’s second law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6CC6DC9-DABF-41C0-9647-4D3DB4EAC053}"/>
              </a:ext>
            </a:extLst>
          </p:cNvPr>
          <p:cNvGrpSpPr/>
          <p:nvPr/>
        </p:nvGrpSpPr>
        <p:grpSpPr>
          <a:xfrm>
            <a:off x="7258529" y="2142673"/>
            <a:ext cx="5217576" cy="1594870"/>
            <a:chOff x="6600165" y="3413048"/>
            <a:chExt cx="5217576" cy="159487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B1EA13F-D10F-4420-9F9E-29DCEE9F3B71}"/>
                </a:ext>
              </a:extLst>
            </p:cNvPr>
            <p:cNvSpPr/>
            <p:nvPr/>
          </p:nvSpPr>
          <p:spPr>
            <a:xfrm>
              <a:off x="6600165" y="3413048"/>
              <a:ext cx="4620096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g:</a:t>
              </a:r>
              <a:r>
                <a:rPr lang="ko-KR" altLang="en-US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중력 가속도</a:t>
              </a:r>
              <a:endParaRPr lang="en-US" altLang="ko-KR" sz="20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67F20EA-4A70-49D2-A816-31CCC103F1E3}"/>
                </a:ext>
              </a:extLst>
            </p:cNvPr>
            <p:cNvSpPr/>
            <p:nvPr/>
          </p:nvSpPr>
          <p:spPr>
            <a:xfrm>
              <a:off x="6673539" y="3798284"/>
              <a:ext cx="4620096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m:vehicle </a:t>
              </a:r>
              <a:r>
                <a:rPr lang="ko-KR" altLang="en-US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질량</a:t>
              </a:r>
              <a:endParaRPr lang="en-US" altLang="ko-KR" sz="20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81BABD6-AE7D-42CA-8754-9F58ACF61550}"/>
                </a:ext>
              </a:extLst>
            </p:cNvPr>
            <p:cNvSpPr/>
            <p:nvPr/>
          </p:nvSpPr>
          <p:spPr>
            <a:xfrm>
              <a:off x="7197645" y="4210483"/>
              <a:ext cx="4620096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B:aerodynamic friction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FBC2191-7E6A-44F1-8F58-109EB420C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967" y="4788812"/>
              <a:ext cx="2629267" cy="219106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F7CFE59-1328-4100-8DA2-EE8BD31E35EF}"/>
              </a:ext>
            </a:extLst>
          </p:cNvPr>
          <p:cNvGrpSpPr/>
          <p:nvPr/>
        </p:nvGrpSpPr>
        <p:grpSpPr>
          <a:xfrm>
            <a:off x="2703507" y="3412224"/>
            <a:ext cx="3811411" cy="1319026"/>
            <a:chOff x="2484002" y="3383603"/>
            <a:chExt cx="5880374" cy="142151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1E37003-DB97-4118-A950-9BB8F1B46BEE}"/>
                </a:ext>
              </a:extLst>
            </p:cNvPr>
            <p:cNvSpPr/>
            <p:nvPr/>
          </p:nvSpPr>
          <p:spPr>
            <a:xfrm>
              <a:off x="2484002" y="4295487"/>
              <a:ext cx="5880374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v: velocity of the vehicle’s center of mass 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072B8231-04FF-4174-88F9-8B5292C1D0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94314" y="3383603"/>
              <a:ext cx="2280159" cy="1111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1E889DE-44A5-46AD-81A5-D78442DE2622}"/>
              </a:ext>
            </a:extLst>
          </p:cNvPr>
          <p:cNvCxnSpPr>
            <a:cxnSpLocks/>
          </p:cNvCxnSpPr>
          <p:nvPr/>
        </p:nvCxnSpPr>
        <p:spPr>
          <a:xfrm flipH="1" flipV="1">
            <a:off x="4081214" y="2732225"/>
            <a:ext cx="2339481" cy="1339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71E7C1F-6CAC-4A6F-A97F-46CC7D1BCB6A}"/>
              </a:ext>
            </a:extLst>
          </p:cNvPr>
          <p:cNvCxnSpPr>
            <a:cxnSpLocks/>
          </p:cNvCxnSpPr>
          <p:nvPr/>
        </p:nvCxnSpPr>
        <p:spPr>
          <a:xfrm flipH="1">
            <a:off x="2155373" y="4071257"/>
            <a:ext cx="4265322" cy="5543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2E73DDF0-4723-4A81-B9DC-C5B5029FB944}"/>
              </a:ext>
            </a:extLst>
          </p:cNvPr>
          <p:cNvGrpSpPr/>
          <p:nvPr/>
        </p:nvGrpSpPr>
        <p:grpSpPr>
          <a:xfrm>
            <a:off x="6057374" y="3766904"/>
            <a:ext cx="4620096" cy="989180"/>
            <a:chOff x="6057374" y="3766904"/>
            <a:chExt cx="4620096" cy="98918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FE7EA89-2EF8-4426-923B-58EC17197E23}"/>
                </a:ext>
              </a:extLst>
            </p:cNvPr>
            <p:cNvSpPr/>
            <p:nvPr/>
          </p:nvSpPr>
          <p:spPr>
            <a:xfrm>
              <a:off x="6424478" y="3766904"/>
              <a:ext cx="3983894" cy="989180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C873A25-718C-4CFC-9A35-CE1B3F6984DE}"/>
                </a:ext>
              </a:extLst>
            </p:cNvPr>
            <p:cNvSpPr/>
            <p:nvPr/>
          </p:nvSpPr>
          <p:spPr>
            <a:xfrm>
              <a:off x="6057374" y="3778970"/>
              <a:ext cx="4620096" cy="971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Rotor thrust</a:t>
              </a:r>
              <a:r>
                <a:rPr lang="ko-KR" altLang="en-US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의 차이가 </a:t>
              </a: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vehicle</a:t>
              </a:r>
              <a:r>
                <a:rPr lang="ko-KR" altLang="en-US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을 회전하게 만든다</a:t>
              </a: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CBF86CA-0EC5-4BC7-8FA2-EC5F7A92A844}"/>
              </a:ext>
            </a:extLst>
          </p:cNvPr>
          <p:cNvGrpSpPr/>
          <p:nvPr/>
        </p:nvGrpSpPr>
        <p:grpSpPr>
          <a:xfrm>
            <a:off x="6093594" y="4985487"/>
            <a:ext cx="2058113" cy="715634"/>
            <a:chOff x="7162856" y="4687076"/>
            <a:chExt cx="2058113" cy="715634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2F3EB90-8A6E-45C8-B59B-20BA3CEDCED3}"/>
                </a:ext>
              </a:extLst>
            </p:cNvPr>
            <p:cNvSpPr/>
            <p:nvPr/>
          </p:nvSpPr>
          <p:spPr>
            <a:xfrm>
              <a:off x="7162856" y="4687076"/>
              <a:ext cx="2058113" cy="715634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1A26FE4-B20B-46BE-BE61-9043F96A4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0832" y="4835314"/>
              <a:ext cx="1714739" cy="419158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E20F8C4-3AC0-4324-AD5E-63D601F4FB38}"/>
              </a:ext>
            </a:extLst>
          </p:cNvPr>
          <p:cNvGrpSpPr/>
          <p:nvPr/>
        </p:nvGrpSpPr>
        <p:grpSpPr>
          <a:xfrm>
            <a:off x="7444196" y="5839149"/>
            <a:ext cx="2058113" cy="715634"/>
            <a:chOff x="8432741" y="5691107"/>
            <a:chExt cx="2058113" cy="7156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2E295FA-2989-46DB-BAA0-8ED327110EFE}"/>
                </a:ext>
              </a:extLst>
            </p:cNvPr>
            <p:cNvSpPr/>
            <p:nvPr/>
          </p:nvSpPr>
          <p:spPr>
            <a:xfrm>
              <a:off x="8432741" y="5691107"/>
              <a:ext cx="2058113" cy="715634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C8A27629-3C96-4725-9066-ABF775FBD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3453" y="5774287"/>
              <a:ext cx="1876687" cy="514422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681E4C1-B092-4A93-B039-BA0E4DB797DC}"/>
              </a:ext>
            </a:extLst>
          </p:cNvPr>
          <p:cNvGrpSpPr/>
          <p:nvPr/>
        </p:nvGrpSpPr>
        <p:grpSpPr>
          <a:xfrm>
            <a:off x="8600267" y="4955566"/>
            <a:ext cx="2648004" cy="775476"/>
            <a:chOff x="5926109" y="1261514"/>
            <a:chExt cx="2648004" cy="775476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C8A2C8A-F2CD-4091-BF18-B4F92490BDF2}"/>
                </a:ext>
              </a:extLst>
            </p:cNvPr>
            <p:cNvSpPr/>
            <p:nvPr/>
          </p:nvSpPr>
          <p:spPr>
            <a:xfrm>
              <a:off x="5926109" y="1261514"/>
              <a:ext cx="2648004" cy="775476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D9F947DF-6403-44A8-A4D4-D51B62771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352460"/>
              <a:ext cx="2448267" cy="562053"/>
            </a:xfrm>
            <a:prstGeom prst="rect">
              <a:avLst/>
            </a:prstGeom>
          </p:spPr>
        </p:pic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A33B678-EE24-4C50-A343-79BADA8AEA38}"/>
              </a:ext>
            </a:extLst>
          </p:cNvPr>
          <p:cNvCxnSpPr>
            <a:cxnSpLocks/>
          </p:cNvCxnSpPr>
          <p:nvPr/>
        </p:nvCxnSpPr>
        <p:spPr>
          <a:xfrm flipH="1">
            <a:off x="7147000" y="4731250"/>
            <a:ext cx="74021" cy="270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3EB9292-DF6E-4BAC-AED9-88D7769E5A9C}"/>
              </a:ext>
            </a:extLst>
          </p:cNvPr>
          <p:cNvSpPr/>
          <p:nvPr/>
        </p:nvSpPr>
        <p:spPr>
          <a:xfrm>
            <a:off x="8222338" y="5042803"/>
            <a:ext cx="354908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&amp;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F3C0EA4-E473-44E1-9E48-29CC59484E3A}"/>
              </a:ext>
            </a:extLst>
          </p:cNvPr>
          <p:cNvSpPr/>
          <p:nvPr/>
        </p:nvSpPr>
        <p:spPr>
          <a:xfrm>
            <a:off x="6737737" y="5900451"/>
            <a:ext cx="710264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=&gt;</a:t>
            </a:r>
          </a:p>
        </p:txBody>
      </p:sp>
    </p:spTree>
    <p:extLst>
      <p:ext uri="{BB962C8B-B14F-4D97-AF65-F5344CB8AC3E}">
        <p14:creationId xmlns:p14="http://schemas.microsoft.com/office/powerpoint/2010/main" val="2641031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78823" y="502458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Modeling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21" y="1633487"/>
            <a:ext cx="5353986" cy="3265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AE4178-0AAA-475A-96A8-5ED9E315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7" y="5827139"/>
            <a:ext cx="3715268" cy="23815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22175BE-C2D2-4A4D-8807-C04E80491EEC}"/>
              </a:ext>
            </a:extLst>
          </p:cNvPr>
          <p:cNvGrpSpPr/>
          <p:nvPr/>
        </p:nvGrpSpPr>
        <p:grpSpPr>
          <a:xfrm>
            <a:off x="5179629" y="865856"/>
            <a:ext cx="2648004" cy="775476"/>
            <a:chOff x="5926109" y="1261514"/>
            <a:chExt cx="2648004" cy="77547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6941D8D-00EB-4878-8418-07EA39AFCA4E}"/>
                </a:ext>
              </a:extLst>
            </p:cNvPr>
            <p:cNvSpPr/>
            <p:nvPr/>
          </p:nvSpPr>
          <p:spPr>
            <a:xfrm>
              <a:off x="5926109" y="1261514"/>
              <a:ext cx="2648004" cy="775476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65D51D5-DD37-4DA7-9D1A-022EA1171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352460"/>
              <a:ext cx="2448267" cy="562053"/>
            </a:xfrm>
            <a:prstGeom prst="rect">
              <a:avLst/>
            </a:prstGeom>
          </p:spPr>
        </p:pic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1C0CF07-7AB3-4035-A060-C9A78E7E2B20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876619" y="1253594"/>
            <a:ext cx="1303010" cy="65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75FAE6-976A-4954-BC24-4EDC1E7DCA7A}"/>
              </a:ext>
            </a:extLst>
          </p:cNvPr>
          <p:cNvGrpSpPr/>
          <p:nvPr/>
        </p:nvGrpSpPr>
        <p:grpSpPr>
          <a:xfrm>
            <a:off x="4081214" y="1555877"/>
            <a:ext cx="4620096" cy="676532"/>
            <a:chOff x="4189354" y="1567785"/>
            <a:chExt cx="4620096" cy="67653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AB96E5F-6943-4D28-8334-ABFCD0DC2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0842" y="1833046"/>
              <a:ext cx="619211" cy="323895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5D9169B-14B7-4262-AF68-20548A5B98A7}"/>
                </a:ext>
              </a:extLst>
            </p:cNvPr>
            <p:cNvSpPr/>
            <p:nvPr/>
          </p:nvSpPr>
          <p:spPr>
            <a:xfrm>
              <a:off x="4189354" y="1567785"/>
              <a:ext cx="4620096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Lift constant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F7CFE59-1328-4100-8DA2-EE8BD31E35EF}"/>
              </a:ext>
            </a:extLst>
          </p:cNvPr>
          <p:cNvGrpSpPr/>
          <p:nvPr/>
        </p:nvGrpSpPr>
        <p:grpSpPr>
          <a:xfrm>
            <a:off x="2703507" y="3412224"/>
            <a:ext cx="3811411" cy="1319026"/>
            <a:chOff x="2484002" y="3383603"/>
            <a:chExt cx="5880374" cy="142151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1E37003-DB97-4118-A950-9BB8F1B46BEE}"/>
                </a:ext>
              </a:extLst>
            </p:cNvPr>
            <p:cNvSpPr/>
            <p:nvPr/>
          </p:nvSpPr>
          <p:spPr>
            <a:xfrm>
              <a:off x="2484002" y="4295487"/>
              <a:ext cx="5880374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v: velocity of the vehicle’s center of mass 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072B8231-04FF-4174-88F9-8B5292C1D0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94314" y="3383603"/>
              <a:ext cx="2280159" cy="1111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C29E4DC-6955-4CAA-93AD-24E29EAD1F73}"/>
              </a:ext>
            </a:extLst>
          </p:cNvPr>
          <p:cNvGrpSpPr/>
          <p:nvPr/>
        </p:nvGrpSpPr>
        <p:grpSpPr>
          <a:xfrm>
            <a:off x="5951710" y="2810457"/>
            <a:ext cx="4634149" cy="733060"/>
            <a:chOff x="6391262" y="2317593"/>
            <a:chExt cx="4634149" cy="733060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E20F8C4-3AC0-4324-AD5E-63D601F4FB38}"/>
                </a:ext>
              </a:extLst>
            </p:cNvPr>
            <p:cNvGrpSpPr/>
            <p:nvPr/>
          </p:nvGrpSpPr>
          <p:grpSpPr>
            <a:xfrm>
              <a:off x="6391262" y="2335019"/>
              <a:ext cx="2058113" cy="715634"/>
              <a:chOff x="8432741" y="5691107"/>
              <a:chExt cx="2058113" cy="715634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2E295FA-2989-46DB-BAA0-8ED327110EFE}"/>
                  </a:ext>
                </a:extLst>
              </p:cNvPr>
              <p:cNvSpPr/>
              <p:nvPr/>
            </p:nvSpPr>
            <p:spPr>
              <a:xfrm>
                <a:off x="8432741" y="5691107"/>
                <a:ext cx="2058113" cy="715634"/>
              </a:xfrm>
              <a:prstGeom prst="rect">
                <a:avLst/>
              </a:prstGeom>
              <a:solidFill>
                <a:schemeClr val="bg1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C8A27629-3C96-4725-9066-ABF775FBDB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3453" y="5774287"/>
                <a:ext cx="1876687" cy="514422"/>
              </a:xfrm>
              <a:prstGeom prst="rect">
                <a:avLst/>
              </a:prstGeom>
            </p:spPr>
          </p:pic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F3C0EA4-E473-44E1-9E48-29CC59484E3A}"/>
                </a:ext>
              </a:extLst>
            </p:cNvPr>
            <p:cNvSpPr/>
            <p:nvPr/>
          </p:nvSpPr>
          <p:spPr>
            <a:xfrm>
              <a:off x="8359066" y="2368141"/>
              <a:ext cx="710264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=&gt;</a:t>
              </a: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B21C5EC-9E83-4C42-B540-BFDF2F001E49}"/>
                </a:ext>
              </a:extLst>
            </p:cNvPr>
            <p:cNvGrpSpPr/>
            <p:nvPr/>
          </p:nvGrpSpPr>
          <p:grpSpPr>
            <a:xfrm>
              <a:off x="8967298" y="2317593"/>
              <a:ext cx="2058113" cy="715634"/>
              <a:chOff x="8432741" y="5691107"/>
              <a:chExt cx="2058113" cy="715634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C29F6A1-923B-4E45-9D89-BE5E30FA14FE}"/>
                  </a:ext>
                </a:extLst>
              </p:cNvPr>
              <p:cNvSpPr/>
              <p:nvPr/>
            </p:nvSpPr>
            <p:spPr>
              <a:xfrm>
                <a:off x="8432741" y="5691107"/>
                <a:ext cx="2058113" cy="715634"/>
              </a:xfrm>
              <a:prstGeom prst="rect">
                <a:avLst/>
              </a:prstGeom>
              <a:solidFill>
                <a:schemeClr val="bg1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7DD37379-C277-4D8A-8044-B07A42C67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519662" y="5809139"/>
                <a:ext cx="1916639" cy="514422"/>
              </a:xfrm>
              <a:prstGeom prst="rect">
                <a:avLst/>
              </a:prstGeom>
            </p:spPr>
          </p:pic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A1281CC-1155-454C-A05F-F8477DDEC88D}"/>
              </a:ext>
            </a:extLst>
          </p:cNvPr>
          <p:cNvGrpSpPr/>
          <p:nvPr/>
        </p:nvGrpSpPr>
        <p:grpSpPr>
          <a:xfrm>
            <a:off x="8020786" y="4682636"/>
            <a:ext cx="1412396" cy="683905"/>
            <a:chOff x="7040677" y="4214666"/>
            <a:chExt cx="1412396" cy="68390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E5BBCB0-DABA-461C-A16A-8FBDDA1E592B}"/>
                </a:ext>
              </a:extLst>
            </p:cNvPr>
            <p:cNvSpPr/>
            <p:nvPr/>
          </p:nvSpPr>
          <p:spPr>
            <a:xfrm>
              <a:off x="7040677" y="4214666"/>
              <a:ext cx="1412396" cy="683905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B54F34B-6821-4075-AA79-CFCCCA135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0058" y="4275591"/>
              <a:ext cx="1133633" cy="562053"/>
            </a:xfrm>
            <a:prstGeom prst="rect">
              <a:avLst/>
            </a:prstGeom>
          </p:spPr>
        </p:pic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9BDC71-4B29-4E43-9CA8-5083652A0D12}"/>
              </a:ext>
            </a:extLst>
          </p:cNvPr>
          <p:cNvSpPr/>
          <p:nvPr/>
        </p:nvSpPr>
        <p:spPr>
          <a:xfrm>
            <a:off x="5179629" y="2075713"/>
            <a:ext cx="5657987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로터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속도의 관점에서 </a:t>
            </a:r>
            <a:r>
              <a:rPr lang="ko-KR" altLang="en-US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토크식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(x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축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,y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축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43C2A7D-AC2A-4845-89D7-E33D31826250}"/>
              </a:ext>
            </a:extLst>
          </p:cNvPr>
          <p:cNvSpPr/>
          <p:nvPr/>
        </p:nvSpPr>
        <p:spPr>
          <a:xfrm>
            <a:off x="6319730" y="3988341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Reaction Torque???</a:t>
            </a:r>
          </a:p>
        </p:txBody>
      </p:sp>
    </p:spTree>
    <p:extLst>
      <p:ext uri="{BB962C8B-B14F-4D97-AF65-F5344CB8AC3E}">
        <p14:creationId xmlns:p14="http://schemas.microsoft.com/office/powerpoint/2010/main" val="3215222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78823" y="502458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Modeling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21" y="1633487"/>
            <a:ext cx="5353986" cy="3265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AE4178-0AAA-475A-96A8-5ED9E315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7" y="5827139"/>
            <a:ext cx="3715268" cy="23815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22175BE-C2D2-4A4D-8807-C04E80491EEC}"/>
              </a:ext>
            </a:extLst>
          </p:cNvPr>
          <p:cNvGrpSpPr/>
          <p:nvPr/>
        </p:nvGrpSpPr>
        <p:grpSpPr>
          <a:xfrm>
            <a:off x="5179629" y="865856"/>
            <a:ext cx="2648004" cy="775476"/>
            <a:chOff x="5926109" y="1261514"/>
            <a:chExt cx="2648004" cy="77547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6941D8D-00EB-4878-8418-07EA39AFCA4E}"/>
                </a:ext>
              </a:extLst>
            </p:cNvPr>
            <p:cNvSpPr/>
            <p:nvPr/>
          </p:nvSpPr>
          <p:spPr>
            <a:xfrm>
              <a:off x="5926109" y="1261514"/>
              <a:ext cx="2648004" cy="775476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65D51D5-DD37-4DA7-9D1A-022EA1171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352460"/>
              <a:ext cx="2448267" cy="562053"/>
            </a:xfrm>
            <a:prstGeom prst="rect">
              <a:avLst/>
            </a:prstGeom>
          </p:spPr>
        </p:pic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1C0CF07-7AB3-4035-A060-C9A78E7E2B20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876619" y="1253594"/>
            <a:ext cx="1303010" cy="65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75FAE6-976A-4954-BC24-4EDC1E7DCA7A}"/>
              </a:ext>
            </a:extLst>
          </p:cNvPr>
          <p:cNvGrpSpPr/>
          <p:nvPr/>
        </p:nvGrpSpPr>
        <p:grpSpPr>
          <a:xfrm>
            <a:off x="4081214" y="1555877"/>
            <a:ext cx="4620096" cy="676532"/>
            <a:chOff x="4189354" y="1567785"/>
            <a:chExt cx="4620096" cy="67653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AB96E5F-6943-4D28-8334-ABFCD0DC2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0842" y="1833046"/>
              <a:ext cx="619211" cy="323895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5D9169B-14B7-4262-AF68-20548A5B98A7}"/>
                </a:ext>
              </a:extLst>
            </p:cNvPr>
            <p:cNvSpPr/>
            <p:nvPr/>
          </p:nvSpPr>
          <p:spPr>
            <a:xfrm>
              <a:off x="4189354" y="1567785"/>
              <a:ext cx="4620096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Lift constant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F7CFE59-1328-4100-8DA2-EE8BD31E35EF}"/>
              </a:ext>
            </a:extLst>
          </p:cNvPr>
          <p:cNvGrpSpPr/>
          <p:nvPr/>
        </p:nvGrpSpPr>
        <p:grpSpPr>
          <a:xfrm>
            <a:off x="2703507" y="3412224"/>
            <a:ext cx="3811411" cy="1319026"/>
            <a:chOff x="2484002" y="3383603"/>
            <a:chExt cx="5880374" cy="142151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1E37003-DB97-4118-A950-9BB8F1B46BEE}"/>
                </a:ext>
              </a:extLst>
            </p:cNvPr>
            <p:cNvSpPr/>
            <p:nvPr/>
          </p:nvSpPr>
          <p:spPr>
            <a:xfrm>
              <a:off x="2484002" y="4295487"/>
              <a:ext cx="5880374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v: velocity of the vehicle’s center of mass 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072B8231-04FF-4174-88F9-8B5292C1D0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94314" y="3383603"/>
              <a:ext cx="2280159" cy="1111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C29E4DC-6955-4CAA-93AD-24E29EAD1F73}"/>
              </a:ext>
            </a:extLst>
          </p:cNvPr>
          <p:cNvGrpSpPr/>
          <p:nvPr/>
        </p:nvGrpSpPr>
        <p:grpSpPr>
          <a:xfrm>
            <a:off x="5951710" y="2810457"/>
            <a:ext cx="4634149" cy="733060"/>
            <a:chOff x="6391262" y="2317593"/>
            <a:chExt cx="4634149" cy="733060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E20F8C4-3AC0-4324-AD5E-63D601F4FB38}"/>
                </a:ext>
              </a:extLst>
            </p:cNvPr>
            <p:cNvGrpSpPr/>
            <p:nvPr/>
          </p:nvGrpSpPr>
          <p:grpSpPr>
            <a:xfrm>
              <a:off x="6391262" y="2335019"/>
              <a:ext cx="2058113" cy="715634"/>
              <a:chOff x="8432741" y="5691107"/>
              <a:chExt cx="2058113" cy="715634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2E295FA-2989-46DB-BAA0-8ED327110EFE}"/>
                  </a:ext>
                </a:extLst>
              </p:cNvPr>
              <p:cNvSpPr/>
              <p:nvPr/>
            </p:nvSpPr>
            <p:spPr>
              <a:xfrm>
                <a:off x="8432741" y="5691107"/>
                <a:ext cx="2058113" cy="715634"/>
              </a:xfrm>
              <a:prstGeom prst="rect">
                <a:avLst/>
              </a:prstGeom>
              <a:solidFill>
                <a:schemeClr val="bg1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C8A27629-3C96-4725-9066-ABF775FBDB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3453" y="5774287"/>
                <a:ext cx="1876687" cy="514422"/>
              </a:xfrm>
              <a:prstGeom prst="rect">
                <a:avLst/>
              </a:prstGeom>
            </p:spPr>
          </p:pic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F3C0EA4-E473-44E1-9E48-29CC59484E3A}"/>
                </a:ext>
              </a:extLst>
            </p:cNvPr>
            <p:cNvSpPr/>
            <p:nvPr/>
          </p:nvSpPr>
          <p:spPr>
            <a:xfrm>
              <a:off x="8359066" y="2368141"/>
              <a:ext cx="710264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=&gt;</a:t>
              </a: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B21C5EC-9E83-4C42-B540-BFDF2F001E49}"/>
                </a:ext>
              </a:extLst>
            </p:cNvPr>
            <p:cNvGrpSpPr/>
            <p:nvPr/>
          </p:nvGrpSpPr>
          <p:grpSpPr>
            <a:xfrm>
              <a:off x="8967298" y="2317593"/>
              <a:ext cx="2058113" cy="715634"/>
              <a:chOff x="8432741" y="5691107"/>
              <a:chExt cx="2058113" cy="715634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C29F6A1-923B-4E45-9D89-BE5E30FA14FE}"/>
                  </a:ext>
                </a:extLst>
              </p:cNvPr>
              <p:cNvSpPr/>
              <p:nvPr/>
            </p:nvSpPr>
            <p:spPr>
              <a:xfrm>
                <a:off x="8432741" y="5691107"/>
                <a:ext cx="2058113" cy="715634"/>
              </a:xfrm>
              <a:prstGeom prst="rect">
                <a:avLst/>
              </a:prstGeom>
              <a:solidFill>
                <a:schemeClr val="bg1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7DD37379-C277-4D8A-8044-B07A42C67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519662" y="5809139"/>
                <a:ext cx="1916639" cy="514422"/>
              </a:xfrm>
              <a:prstGeom prst="rect">
                <a:avLst/>
              </a:prstGeom>
            </p:spPr>
          </p:pic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A1281CC-1155-454C-A05F-F8477DDEC88D}"/>
              </a:ext>
            </a:extLst>
          </p:cNvPr>
          <p:cNvGrpSpPr/>
          <p:nvPr/>
        </p:nvGrpSpPr>
        <p:grpSpPr>
          <a:xfrm>
            <a:off x="8020786" y="4682636"/>
            <a:ext cx="1412396" cy="683905"/>
            <a:chOff x="7040677" y="4214666"/>
            <a:chExt cx="1412396" cy="68390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E5BBCB0-DABA-461C-A16A-8FBDDA1E592B}"/>
                </a:ext>
              </a:extLst>
            </p:cNvPr>
            <p:cNvSpPr/>
            <p:nvPr/>
          </p:nvSpPr>
          <p:spPr>
            <a:xfrm>
              <a:off x="7040677" y="4214666"/>
              <a:ext cx="1412396" cy="683905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B54F34B-6821-4075-AA79-CFCCCA135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0058" y="4275591"/>
              <a:ext cx="1133633" cy="562053"/>
            </a:xfrm>
            <a:prstGeom prst="rect">
              <a:avLst/>
            </a:prstGeom>
          </p:spPr>
        </p:pic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9BDC71-4B29-4E43-9CA8-5083652A0D12}"/>
              </a:ext>
            </a:extLst>
          </p:cNvPr>
          <p:cNvSpPr/>
          <p:nvPr/>
        </p:nvSpPr>
        <p:spPr>
          <a:xfrm>
            <a:off x="5179629" y="2075713"/>
            <a:ext cx="5657987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로터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속도의 관점에서 </a:t>
            </a:r>
            <a:r>
              <a:rPr lang="ko-KR" altLang="en-US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토크식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(x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축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,y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축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43C2A7D-AC2A-4845-89D7-E33D31826250}"/>
              </a:ext>
            </a:extLst>
          </p:cNvPr>
          <p:cNvSpPr/>
          <p:nvPr/>
        </p:nvSpPr>
        <p:spPr>
          <a:xfrm>
            <a:off x="6319730" y="3988341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Reaction Torque???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6055CFB-D91B-4F36-851E-EC92694113AD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98EC696-5958-4F7E-8936-DC33BAB4A855}"/>
                </a:ext>
              </a:extLst>
            </p:cNvPr>
            <p:cNvGrpSpPr/>
            <p:nvPr/>
          </p:nvGrpSpPr>
          <p:grpSpPr>
            <a:xfrm>
              <a:off x="1" y="0"/>
              <a:ext cx="12192000" cy="6858000"/>
              <a:chOff x="1" y="0"/>
              <a:chExt cx="12192000" cy="685800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BEE25C8-A9D0-46E7-A522-4537AB21A1AA}"/>
                  </a:ext>
                </a:extLst>
              </p:cNvPr>
              <p:cNvSpPr/>
              <p:nvPr/>
            </p:nvSpPr>
            <p:spPr>
              <a:xfrm>
                <a:off x="1" y="0"/>
                <a:ext cx="12192000" cy="6858000"/>
              </a:xfrm>
              <a:prstGeom prst="rect">
                <a:avLst/>
              </a:prstGeom>
              <a:solidFill>
                <a:schemeClr val="tx1">
                  <a:alpha val="76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9B97A87-9DF4-49EB-BB80-89338A47AC29}"/>
                  </a:ext>
                </a:extLst>
              </p:cNvPr>
              <p:cNvSpPr/>
              <p:nvPr/>
            </p:nvSpPr>
            <p:spPr>
              <a:xfrm>
                <a:off x="304799" y="272495"/>
                <a:ext cx="11377863" cy="632253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37D07B-C711-43D0-818A-1F0438BEE901}"/>
                  </a:ext>
                </a:extLst>
              </p:cNvPr>
              <p:cNvSpPr txBox="1"/>
              <p:nvPr/>
            </p:nvSpPr>
            <p:spPr>
              <a:xfrm>
                <a:off x="1227656" y="535706"/>
                <a:ext cx="973668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0" b="1" dirty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Reaction Torque?</a:t>
                </a:r>
              </a:p>
            </p:txBody>
          </p:sp>
        </p:grp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0D0784C-ECEB-42EF-A328-22E4D124ED87}"/>
                </a:ext>
              </a:extLst>
            </p:cNvPr>
            <p:cNvCxnSpPr>
              <a:cxnSpLocks/>
            </p:cNvCxnSpPr>
            <p:nvPr/>
          </p:nvCxnSpPr>
          <p:spPr>
            <a:xfrm>
              <a:off x="723900" y="1173186"/>
              <a:ext cx="10502900" cy="0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D7A500-C4D6-48C3-A4DC-D6A3910F658F}"/>
                </a:ext>
              </a:extLst>
            </p:cNvPr>
            <p:cNvSpPr txBox="1"/>
            <p:nvPr/>
          </p:nvSpPr>
          <p:spPr>
            <a:xfrm>
              <a:off x="6133750" y="2305153"/>
              <a:ext cx="526311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뉴턴의 운동 법칙 때문에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엔진이 프로펠러를 회전시키기 위해 가하는 </a:t>
              </a:r>
              <a:endPara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힘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(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토크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)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은 엔진에 다시 가해지는 반응적인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reactive force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를 유발하고 </a:t>
              </a:r>
              <a:endPara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이때 이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force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는 전체 비행기에 가해지게 </a:t>
              </a:r>
              <a:endPara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된다는 개념</a:t>
              </a:r>
              <a:endPara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4EB523A8-D663-42D8-BD01-5156A1A909B8}"/>
                </a:ext>
              </a:extLst>
            </p:cNvPr>
            <p:cNvCxnSpPr>
              <a:cxnSpLocks/>
            </p:cNvCxnSpPr>
            <p:nvPr/>
          </p:nvCxnSpPr>
          <p:spPr>
            <a:xfrm>
              <a:off x="742280" y="5483937"/>
              <a:ext cx="10502900" cy="0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C9E943AF-06DF-4DC6-8E52-14B2C9D175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5" y="1694646"/>
            <a:ext cx="53721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80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78823" y="502458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Modeling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21" y="1633487"/>
            <a:ext cx="5353986" cy="3265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AE4178-0AAA-475A-96A8-5ED9E315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7" y="5827139"/>
            <a:ext cx="3715268" cy="23815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22175BE-C2D2-4A4D-8807-C04E80491EEC}"/>
              </a:ext>
            </a:extLst>
          </p:cNvPr>
          <p:cNvGrpSpPr/>
          <p:nvPr/>
        </p:nvGrpSpPr>
        <p:grpSpPr>
          <a:xfrm>
            <a:off x="5179629" y="865856"/>
            <a:ext cx="2648004" cy="775476"/>
            <a:chOff x="5926109" y="1261514"/>
            <a:chExt cx="2648004" cy="77547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6941D8D-00EB-4878-8418-07EA39AFCA4E}"/>
                </a:ext>
              </a:extLst>
            </p:cNvPr>
            <p:cNvSpPr/>
            <p:nvPr/>
          </p:nvSpPr>
          <p:spPr>
            <a:xfrm>
              <a:off x="5926109" y="1261514"/>
              <a:ext cx="2648004" cy="775476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65D51D5-DD37-4DA7-9D1A-022EA1171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352460"/>
              <a:ext cx="2448267" cy="562053"/>
            </a:xfrm>
            <a:prstGeom prst="rect">
              <a:avLst/>
            </a:prstGeom>
          </p:spPr>
        </p:pic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1C0CF07-7AB3-4035-A060-C9A78E7E2B20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876619" y="1253594"/>
            <a:ext cx="1303010" cy="65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75FAE6-976A-4954-BC24-4EDC1E7DCA7A}"/>
              </a:ext>
            </a:extLst>
          </p:cNvPr>
          <p:cNvGrpSpPr/>
          <p:nvPr/>
        </p:nvGrpSpPr>
        <p:grpSpPr>
          <a:xfrm>
            <a:off x="4081214" y="1555877"/>
            <a:ext cx="4620096" cy="676532"/>
            <a:chOff x="4189354" y="1567785"/>
            <a:chExt cx="4620096" cy="67653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AB96E5F-6943-4D28-8334-ABFCD0DC2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0842" y="1833046"/>
              <a:ext cx="619211" cy="323895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5D9169B-14B7-4262-AF68-20548A5B98A7}"/>
                </a:ext>
              </a:extLst>
            </p:cNvPr>
            <p:cNvSpPr/>
            <p:nvPr/>
          </p:nvSpPr>
          <p:spPr>
            <a:xfrm>
              <a:off x="4189354" y="1567785"/>
              <a:ext cx="4620096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Lift constant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F7CFE59-1328-4100-8DA2-EE8BD31E35EF}"/>
              </a:ext>
            </a:extLst>
          </p:cNvPr>
          <p:cNvGrpSpPr/>
          <p:nvPr/>
        </p:nvGrpSpPr>
        <p:grpSpPr>
          <a:xfrm>
            <a:off x="2703507" y="3412224"/>
            <a:ext cx="3811411" cy="1319026"/>
            <a:chOff x="2484002" y="3383603"/>
            <a:chExt cx="5880374" cy="142151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1E37003-DB97-4118-A950-9BB8F1B46BEE}"/>
                </a:ext>
              </a:extLst>
            </p:cNvPr>
            <p:cNvSpPr/>
            <p:nvPr/>
          </p:nvSpPr>
          <p:spPr>
            <a:xfrm>
              <a:off x="2484002" y="4295487"/>
              <a:ext cx="5880374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v: velocity of the vehicle’s center of mass 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072B8231-04FF-4174-88F9-8B5292C1D0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94314" y="3383603"/>
              <a:ext cx="2280159" cy="1111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A1281CC-1155-454C-A05F-F8477DDEC88D}"/>
              </a:ext>
            </a:extLst>
          </p:cNvPr>
          <p:cNvGrpSpPr/>
          <p:nvPr/>
        </p:nvGrpSpPr>
        <p:grpSpPr>
          <a:xfrm>
            <a:off x="8456258" y="2169960"/>
            <a:ext cx="1412396" cy="683905"/>
            <a:chOff x="7040677" y="4214666"/>
            <a:chExt cx="1412396" cy="68390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E5BBCB0-DABA-461C-A16A-8FBDDA1E592B}"/>
                </a:ext>
              </a:extLst>
            </p:cNvPr>
            <p:cNvSpPr/>
            <p:nvPr/>
          </p:nvSpPr>
          <p:spPr>
            <a:xfrm>
              <a:off x="7040677" y="4214666"/>
              <a:ext cx="1412396" cy="683905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B54F34B-6821-4075-AA79-CFCCCA135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0058" y="4275591"/>
              <a:ext cx="1133633" cy="562053"/>
            </a:xfrm>
            <a:prstGeom prst="rect">
              <a:avLst/>
            </a:prstGeom>
          </p:spPr>
        </p:pic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43C2A7D-AC2A-4845-89D7-E33D31826250}"/>
              </a:ext>
            </a:extLst>
          </p:cNvPr>
          <p:cNvSpPr/>
          <p:nvPr/>
        </p:nvSpPr>
        <p:spPr>
          <a:xfrm>
            <a:off x="4361957" y="2051365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Reaction Torque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8811025-F340-47FB-8E4F-725DBF82A76D}"/>
              </a:ext>
            </a:extLst>
          </p:cNvPr>
          <p:cNvCxnSpPr>
            <a:stCxn id="9" idx="3"/>
          </p:cNvCxnSpPr>
          <p:nvPr/>
        </p:nvCxnSpPr>
        <p:spPr>
          <a:xfrm>
            <a:off x="8191913" y="1983086"/>
            <a:ext cx="1093601" cy="4065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ED0D899-2CF3-4076-8866-FBE6A62DF073}"/>
              </a:ext>
            </a:extLst>
          </p:cNvPr>
          <p:cNvGrpSpPr/>
          <p:nvPr/>
        </p:nvGrpSpPr>
        <p:grpSpPr>
          <a:xfrm>
            <a:off x="7606661" y="4863234"/>
            <a:ext cx="3692134" cy="1308005"/>
            <a:chOff x="6534543" y="3326880"/>
            <a:chExt cx="3692134" cy="130800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FC8CA5-D4B0-4F93-A334-6BDE2CC03863}"/>
                </a:ext>
              </a:extLst>
            </p:cNvPr>
            <p:cNvSpPr/>
            <p:nvPr/>
          </p:nvSpPr>
          <p:spPr>
            <a:xfrm>
              <a:off x="6534543" y="3326880"/>
              <a:ext cx="3692134" cy="1308005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1B4A234-03CC-45E1-A96F-F22ADB43F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5080" y="3520259"/>
              <a:ext cx="3291060" cy="923102"/>
            </a:xfrm>
            <a:prstGeom prst="rect">
              <a:avLst/>
            </a:prstGeom>
          </p:spPr>
        </p:pic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9C796FB-8E68-401B-963E-A784C5038D8B}"/>
              </a:ext>
            </a:extLst>
          </p:cNvPr>
          <p:cNvCxnSpPr>
            <a:cxnSpLocks/>
            <a:stCxn id="58" idx="2"/>
            <a:endCxn id="36" idx="0"/>
          </p:cNvCxnSpPr>
          <p:nvPr/>
        </p:nvCxnSpPr>
        <p:spPr>
          <a:xfrm>
            <a:off x="9162456" y="2853865"/>
            <a:ext cx="290272" cy="2009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E083777-B44A-49F5-8D8E-E94590210801}"/>
              </a:ext>
            </a:extLst>
          </p:cNvPr>
          <p:cNvSpPr/>
          <p:nvPr/>
        </p:nvSpPr>
        <p:spPr>
          <a:xfrm>
            <a:off x="6960892" y="4154402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Total Reaction Torque</a:t>
            </a:r>
          </a:p>
        </p:txBody>
      </p:sp>
    </p:spTree>
    <p:extLst>
      <p:ext uri="{BB962C8B-B14F-4D97-AF65-F5344CB8AC3E}">
        <p14:creationId xmlns:p14="http://schemas.microsoft.com/office/powerpoint/2010/main" val="211972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78823" y="502458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Modeling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21" y="1633487"/>
            <a:ext cx="5353986" cy="3265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AE4178-0AAA-475A-96A8-5ED9E315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7" y="5827139"/>
            <a:ext cx="3715268" cy="23815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F7CFE59-1328-4100-8DA2-EE8BD31E35EF}"/>
              </a:ext>
            </a:extLst>
          </p:cNvPr>
          <p:cNvGrpSpPr/>
          <p:nvPr/>
        </p:nvGrpSpPr>
        <p:grpSpPr>
          <a:xfrm>
            <a:off x="2703507" y="3412224"/>
            <a:ext cx="3811411" cy="1319026"/>
            <a:chOff x="2484002" y="3383603"/>
            <a:chExt cx="5880374" cy="142151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1E37003-DB97-4118-A950-9BB8F1B46BEE}"/>
                </a:ext>
              </a:extLst>
            </p:cNvPr>
            <p:cNvSpPr/>
            <p:nvPr/>
          </p:nvSpPr>
          <p:spPr>
            <a:xfrm>
              <a:off x="2484002" y="4295487"/>
              <a:ext cx="5880374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v: velocity of the vehicle’s center of mass 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072B8231-04FF-4174-88F9-8B5292C1D0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94314" y="3383603"/>
              <a:ext cx="2280159" cy="1111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ED0D899-2CF3-4076-8866-FBE6A62DF073}"/>
              </a:ext>
            </a:extLst>
          </p:cNvPr>
          <p:cNvGrpSpPr/>
          <p:nvPr/>
        </p:nvGrpSpPr>
        <p:grpSpPr>
          <a:xfrm>
            <a:off x="6351864" y="3258272"/>
            <a:ext cx="3692134" cy="1308005"/>
            <a:chOff x="6534543" y="3326880"/>
            <a:chExt cx="3692134" cy="130800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FC8CA5-D4B0-4F93-A334-6BDE2CC03863}"/>
                </a:ext>
              </a:extLst>
            </p:cNvPr>
            <p:cNvSpPr/>
            <p:nvPr/>
          </p:nvSpPr>
          <p:spPr>
            <a:xfrm>
              <a:off x="6534543" y="3326880"/>
              <a:ext cx="3692134" cy="1308005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1B4A234-03CC-45E1-A96F-F22ADB43F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5080" y="3520259"/>
              <a:ext cx="3291060" cy="923102"/>
            </a:xfrm>
            <a:prstGeom prst="rect">
              <a:avLst/>
            </a:prstGeom>
          </p:spPr>
        </p:pic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E083777-B44A-49F5-8D8E-E94590210801}"/>
              </a:ext>
            </a:extLst>
          </p:cNvPr>
          <p:cNvSpPr/>
          <p:nvPr/>
        </p:nvSpPr>
        <p:spPr>
          <a:xfrm>
            <a:off x="5951710" y="2496936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Total Reaction Torque(z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축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2ED71A-1199-40CF-8776-98ACA67EF3BF}"/>
              </a:ext>
            </a:extLst>
          </p:cNvPr>
          <p:cNvGrpSpPr/>
          <p:nvPr/>
        </p:nvGrpSpPr>
        <p:grpSpPr>
          <a:xfrm>
            <a:off x="8732822" y="4958292"/>
            <a:ext cx="2232254" cy="809126"/>
            <a:chOff x="7695517" y="3719331"/>
            <a:chExt cx="2232254" cy="80912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67A3567-294F-4E23-8361-B964684B0D9C}"/>
                </a:ext>
              </a:extLst>
            </p:cNvPr>
            <p:cNvSpPr/>
            <p:nvPr/>
          </p:nvSpPr>
          <p:spPr>
            <a:xfrm>
              <a:off x="7695517" y="3719331"/>
              <a:ext cx="2232254" cy="809126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9A2C9E6-6531-4F1A-AD66-D19274477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8775" y="3877201"/>
              <a:ext cx="1790950" cy="438211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4A4120-D0B5-492D-9040-C87614C606F5}"/>
              </a:ext>
            </a:extLst>
          </p:cNvPr>
          <p:cNvSpPr/>
          <p:nvPr/>
        </p:nvSpPr>
        <p:spPr>
          <a:xfrm>
            <a:off x="6096000" y="4918404"/>
            <a:ext cx="2619312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Total Torque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35FBD70-23F1-430A-9D0A-24A5241D9F27}"/>
              </a:ext>
            </a:extLst>
          </p:cNvPr>
          <p:cNvGrpSpPr/>
          <p:nvPr/>
        </p:nvGrpSpPr>
        <p:grpSpPr>
          <a:xfrm>
            <a:off x="5993730" y="1797807"/>
            <a:ext cx="4634149" cy="733060"/>
            <a:chOff x="6391262" y="2317593"/>
            <a:chExt cx="4634149" cy="73306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B38CEE6-76B1-4B5B-80E0-C2B69808D75C}"/>
                </a:ext>
              </a:extLst>
            </p:cNvPr>
            <p:cNvGrpSpPr/>
            <p:nvPr/>
          </p:nvGrpSpPr>
          <p:grpSpPr>
            <a:xfrm>
              <a:off x="6391262" y="2335019"/>
              <a:ext cx="2058113" cy="715634"/>
              <a:chOff x="8432741" y="5691107"/>
              <a:chExt cx="2058113" cy="715634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F54F74C-2F2D-4737-A022-BE13558C171F}"/>
                  </a:ext>
                </a:extLst>
              </p:cNvPr>
              <p:cNvSpPr/>
              <p:nvPr/>
            </p:nvSpPr>
            <p:spPr>
              <a:xfrm>
                <a:off x="8432741" y="5691107"/>
                <a:ext cx="2058113" cy="715634"/>
              </a:xfrm>
              <a:prstGeom prst="rect">
                <a:avLst/>
              </a:prstGeom>
              <a:solidFill>
                <a:schemeClr val="bg1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341E656C-EEAB-46D5-9077-BBD66B6BA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3453" y="5774287"/>
                <a:ext cx="1876687" cy="514422"/>
              </a:xfrm>
              <a:prstGeom prst="rect">
                <a:avLst/>
              </a:prstGeom>
            </p:spPr>
          </p:pic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1957551-88C7-4B0A-BB64-F0C326A88D6E}"/>
                </a:ext>
              </a:extLst>
            </p:cNvPr>
            <p:cNvSpPr/>
            <p:nvPr/>
          </p:nvSpPr>
          <p:spPr>
            <a:xfrm>
              <a:off x="8359066" y="2368141"/>
              <a:ext cx="710264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=&gt;</a:t>
              </a: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20D557E-634B-4B94-B58E-D8B92CA24058}"/>
                </a:ext>
              </a:extLst>
            </p:cNvPr>
            <p:cNvGrpSpPr/>
            <p:nvPr/>
          </p:nvGrpSpPr>
          <p:grpSpPr>
            <a:xfrm>
              <a:off x="8967298" y="2317593"/>
              <a:ext cx="2058113" cy="715634"/>
              <a:chOff x="8432741" y="5691107"/>
              <a:chExt cx="2058113" cy="715634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CCCAE0A-35BD-47D3-8487-10625C7C26D2}"/>
                  </a:ext>
                </a:extLst>
              </p:cNvPr>
              <p:cNvSpPr/>
              <p:nvPr/>
            </p:nvSpPr>
            <p:spPr>
              <a:xfrm>
                <a:off x="8432741" y="5691107"/>
                <a:ext cx="2058113" cy="715634"/>
              </a:xfrm>
              <a:prstGeom prst="rect">
                <a:avLst/>
              </a:prstGeom>
              <a:solidFill>
                <a:schemeClr val="bg1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FEE2BF18-03B3-4E38-A734-BCB0EAFD0F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519662" y="5809139"/>
                <a:ext cx="1916639" cy="514422"/>
              </a:xfrm>
              <a:prstGeom prst="rect">
                <a:avLst/>
              </a:prstGeom>
            </p:spPr>
          </p:pic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58DB7F2-0A5C-4D71-A733-10FE61B8BBF0}"/>
              </a:ext>
            </a:extLst>
          </p:cNvPr>
          <p:cNvSpPr/>
          <p:nvPr/>
        </p:nvSpPr>
        <p:spPr>
          <a:xfrm>
            <a:off x="5740772" y="1008499"/>
            <a:ext cx="5657987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로터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속도의 관점에서 </a:t>
            </a:r>
            <a:r>
              <a:rPr lang="ko-KR" altLang="en-US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토크식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(x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축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,y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축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31268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78823" y="502458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Modeling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21" y="1633487"/>
            <a:ext cx="5353986" cy="3265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AE4178-0AAA-475A-96A8-5ED9E315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7" y="5827139"/>
            <a:ext cx="3715268" cy="23815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F7CFE59-1328-4100-8DA2-EE8BD31E35EF}"/>
              </a:ext>
            </a:extLst>
          </p:cNvPr>
          <p:cNvGrpSpPr/>
          <p:nvPr/>
        </p:nvGrpSpPr>
        <p:grpSpPr>
          <a:xfrm>
            <a:off x="2703507" y="3412224"/>
            <a:ext cx="3811411" cy="1319026"/>
            <a:chOff x="2484002" y="3383603"/>
            <a:chExt cx="5880374" cy="142151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1E37003-DB97-4118-A950-9BB8F1B46BEE}"/>
                </a:ext>
              </a:extLst>
            </p:cNvPr>
            <p:cNvSpPr/>
            <p:nvPr/>
          </p:nvSpPr>
          <p:spPr>
            <a:xfrm>
              <a:off x="2484002" y="4295487"/>
              <a:ext cx="5880374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v: velocity of the vehicle’s center of mass 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072B8231-04FF-4174-88F9-8B5292C1D0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94314" y="3383603"/>
              <a:ext cx="2280159" cy="1111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2ED71A-1199-40CF-8776-98ACA67EF3BF}"/>
              </a:ext>
            </a:extLst>
          </p:cNvPr>
          <p:cNvGrpSpPr/>
          <p:nvPr/>
        </p:nvGrpSpPr>
        <p:grpSpPr>
          <a:xfrm>
            <a:off x="7918231" y="923248"/>
            <a:ext cx="2232254" cy="809126"/>
            <a:chOff x="7695517" y="3719331"/>
            <a:chExt cx="2232254" cy="80912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67A3567-294F-4E23-8361-B964684B0D9C}"/>
                </a:ext>
              </a:extLst>
            </p:cNvPr>
            <p:cNvSpPr/>
            <p:nvPr/>
          </p:nvSpPr>
          <p:spPr>
            <a:xfrm>
              <a:off x="7695517" y="3719331"/>
              <a:ext cx="2232254" cy="809126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9A2C9E6-6531-4F1A-AD66-D19274477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8775" y="3877201"/>
              <a:ext cx="1790950" cy="438211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4A4120-D0B5-492D-9040-C87614C606F5}"/>
              </a:ext>
            </a:extLst>
          </p:cNvPr>
          <p:cNvSpPr/>
          <p:nvPr/>
        </p:nvSpPr>
        <p:spPr>
          <a:xfrm>
            <a:off x="5298919" y="923248"/>
            <a:ext cx="2619312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Total Torque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1E88A9-F01C-4B5A-BF52-7587E41338D9}"/>
              </a:ext>
            </a:extLst>
          </p:cNvPr>
          <p:cNvGrpSpPr/>
          <p:nvPr/>
        </p:nvGrpSpPr>
        <p:grpSpPr>
          <a:xfrm>
            <a:off x="7258754" y="2494374"/>
            <a:ext cx="3070507" cy="934626"/>
            <a:chOff x="7805529" y="1862637"/>
            <a:chExt cx="3070507" cy="93462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4A492E6-7A05-45F1-A2B5-A4FADF6AD68B}"/>
                </a:ext>
              </a:extLst>
            </p:cNvPr>
            <p:cNvSpPr/>
            <p:nvPr/>
          </p:nvSpPr>
          <p:spPr>
            <a:xfrm>
              <a:off x="7805529" y="1862637"/>
              <a:ext cx="3070507" cy="934626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5C98024-C31D-48DD-9318-92DBDB59E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9911" y="2034634"/>
              <a:ext cx="2981741" cy="590632"/>
            </a:xfrm>
            <a:prstGeom prst="rect">
              <a:avLst/>
            </a:prstGeom>
          </p:spPr>
        </p:pic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1E01E51-468F-435D-ADE2-F0BFAF11DE57}"/>
              </a:ext>
            </a:extLst>
          </p:cNvPr>
          <p:cNvSpPr/>
          <p:nvPr/>
        </p:nvSpPr>
        <p:spPr>
          <a:xfrm>
            <a:off x="5117703" y="1765257"/>
            <a:ext cx="5689819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Euler’s equations of motion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4D8FEF1-3F1C-49A7-85A3-82FADF21CB7D}"/>
              </a:ext>
            </a:extLst>
          </p:cNvPr>
          <p:cNvGrpSpPr/>
          <p:nvPr/>
        </p:nvGrpSpPr>
        <p:grpSpPr>
          <a:xfrm>
            <a:off x="9104809" y="3702873"/>
            <a:ext cx="2360136" cy="815536"/>
            <a:chOff x="8057494" y="4333407"/>
            <a:chExt cx="2360136" cy="815536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0E9EB13-A4E9-4424-8F55-4556DD9A8A70}"/>
                </a:ext>
              </a:extLst>
            </p:cNvPr>
            <p:cNvSpPr/>
            <p:nvPr/>
          </p:nvSpPr>
          <p:spPr>
            <a:xfrm>
              <a:off x="8057494" y="4333407"/>
              <a:ext cx="2360136" cy="815536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09982F8-A4CC-4AE4-AFDC-EBE6FB4A7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560" y="4517306"/>
              <a:ext cx="2172003" cy="447737"/>
            </a:xfrm>
            <a:prstGeom prst="rect">
              <a:avLst/>
            </a:prstGeom>
          </p:spPr>
        </p:pic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9180232-BB31-4CC1-9C0D-3146582219BE}"/>
              </a:ext>
            </a:extLst>
          </p:cNvPr>
          <p:cNvSpPr/>
          <p:nvPr/>
        </p:nvSpPr>
        <p:spPr>
          <a:xfrm>
            <a:off x="6507652" y="3702873"/>
            <a:ext cx="2619312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Total Torque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036620-A12C-4E28-A5B2-425A74C4962E}"/>
              </a:ext>
            </a:extLst>
          </p:cNvPr>
          <p:cNvCxnSpPr>
            <a:cxnSpLocks/>
          </p:cNvCxnSpPr>
          <p:nvPr/>
        </p:nvCxnSpPr>
        <p:spPr>
          <a:xfrm>
            <a:off x="6096000" y="4068443"/>
            <a:ext cx="512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1434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78823" y="502458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Modeling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21" y="1633487"/>
            <a:ext cx="5353986" cy="3265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AE4178-0AAA-475A-96A8-5ED9E315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7" y="5827139"/>
            <a:ext cx="3715268" cy="23815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4D8FEF1-3F1C-49A7-85A3-82FADF21CB7D}"/>
              </a:ext>
            </a:extLst>
          </p:cNvPr>
          <p:cNvGrpSpPr/>
          <p:nvPr/>
        </p:nvGrpSpPr>
        <p:grpSpPr>
          <a:xfrm>
            <a:off x="8206392" y="863224"/>
            <a:ext cx="2360136" cy="815536"/>
            <a:chOff x="8057494" y="4333407"/>
            <a:chExt cx="2360136" cy="815536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0E9EB13-A4E9-4424-8F55-4556DD9A8A70}"/>
                </a:ext>
              </a:extLst>
            </p:cNvPr>
            <p:cNvSpPr/>
            <p:nvPr/>
          </p:nvSpPr>
          <p:spPr>
            <a:xfrm>
              <a:off x="8057494" y="4333407"/>
              <a:ext cx="2360136" cy="815536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09982F8-A4CC-4AE4-AFDC-EBE6FB4A7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560" y="4517306"/>
              <a:ext cx="2172003" cy="447737"/>
            </a:xfrm>
            <a:prstGeom prst="rect">
              <a:avLst/>
            </a:prstGeom>
          </p:spPr>
        </p:pic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9180232-BB31-4CC1-9C0D-3146582219BE}"/>
              </a:ext>
            </a:extLst>
          </p:cNvPr>
          <p:cNvSpPr/>
          <p:nvPr/>
        </p:nvSpPr>
        <p:spPr>
          <a:xfrm>
            <a:off x="5406677" y="893849"/>
            <a:ext cx="2619312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Total Torque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170E32D-04BC-41D1-BFA9-FE5A0DF4150A}"/>
              </a:ext>
            </a:extLst>
          </p:cNvPr>
          <p:cNvGrpSpPr/>
          <p:nvPr/>
        </p:nvGrpSpPr>
        <p:grpSpPr>
          <a:xfrm>
            <a:off x="8200648" y="2859400"/>
            <a:ext cx="2569213" cy="1263215"/>
            <a:chOff x="5899777" y="3110898"/>
            <a:chExt cx="2569213" cy="126321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638CE7-8BF2-4901-80F4-D40CC5C0A87C}"/>
                </a:ext>
              </a:extLst>
            </p:cNvPr>
            <p:cNvSpPr/>
            <p:nvPr/>
          </p:nvSpPr>
          <p:spPr>
            <a:xfrm>
              <a:off x="5899777" y="3110898"/>
              <a:ext cx="2569213" cy="1263215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C260BDC-25F6-41B3-AB96-4F7215948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3248752"/>
              <a:ext cx="2412666" cy="990566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6897359-1EC6-4E47-9349-091C1FDBC0DB}"/>
              </a:ext>
            </a:extLst>
          </p:cNvPr>
          <p:cNvSpPr/>
          <p:nvPr/>
        </p:nvSpPr>
        <p:spPr>
          <a:xfrm>
            <a:off x="5102335" y="2165211"/>
            <a:ext cx="6760730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Dynamics by Newton’s second law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A25401-1FFE-48E6-A3F6-3BD6D9E61DF2}"/>
              </a:ext>
            </a:extLst>
          </p:cNvPr>
          <p:cNvSpPr/>
          <p:nvPr/>
        </p:nvSpPr>
        <p:spPr>
          <a:xfrm>
            <a:off x="7173044" y="1698377"/>
            <a:ext cx="2619312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FD6ECC3-22BA-4172-85EE-A04938B8D3B6}"/>
              </a:ext>
            </a:extLst>
          </p:cNvPr>
          <p:cNvCxnSpPr/>
          <p:nvPr/>
        </p:nvCxnSpPr>
        <p:spPr>
          <a:xfrm>
            <a:off x="8494495" y="4122615"/>
            <a:ext cx="0" cy="5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44F9E68-006E-41F6-A851-2E596A82318B}"/>
              </a:ext>
            </a:extLst>
          </p:cNvPr>
          <p:cNvGrpSpPr/>
          <p:nvPr/>
        </p:nvGrpSpPr>
        <p:grpSpPr>
          <a:xfrm>
            <a:off x="7173044" y="4688560"/>
            <a:ext cx="4406151" cy="1755642"/>
            <a:chOff x="6695321" y="4489923"/>
            <a:chExt cx="4406151" cy="175564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5D09E71-3189-465D-A1C9-A84ECFFB0152}"/>
                </a:ext>
              </a:extLst>
            </p:cNvPr>
            <p:cNvSpPr/>
            <p:nvPr/>
          </p:nvSpPr>
          <p:spPr>
            <a:xfrm>
              <a:off x="6695321" y="4489923"/>
              <a:ext cx="4406151" cy="1755642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9B50CDF-06F1-483A-86F3-3A7548571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8787" y="4634216"/>
              <a:ext cx="4239217" cy="1467055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1B0202-76E1-4499-8B47-36D0BC2EF775}"/>
              </a:ext>
            </a:extLst>
          </p:cNvPr>
          <p:cNvSpPr/>
          <p:nvPr/>
        </p:nvSpPr>
        <p:spPr>
          <a:xfrm>
            <a:off x="4846505" y="4720002"/>
            <a:ext cx="2619312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Motion</a:t>
            </a:r>
          </a:p>
        </p:txBody>
      </p:sp>
    </p:spTree>
    <p:extLst>
      <p:ext uri="{BB962C8B-B14F-4D97-AF65-F5344CB8AC3E}">
        <p14:creationId xmlns:p14="http://schemas.microsoft.com/office/powerpoint/2010/main" val="3653654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78823" y="502458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Modeling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21" y="1633487"/>
            <a:ext cx="5353986" cy="3265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AE4178-0AAA-475A-96A8-5ED9E315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7" y="5827139"/>
            <a:ext cx="3715268" cy="238158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44F9E68-006E-41F6-A851-2E596A82318B}"/>
              </a:ext>
            </a:extLst>
          </p:cNvPr>
          <p:cNvGrpSpPr/>
          <p:nvPr/>
        </p:nvGrpSpPr>
        <p:grpSpPr>
          <a:xfrm>
            <a:off x="7101151" y="572595"/>
            <a:ext cx="4406151" cy="1755642"/>
            <a:chOff x="6695321" y="4489923"/>
            <a:chExt cx="4406151" cy="175564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5D09E71-3189-465D-A1C9-A84ECFFB0152}"/>
                </a:ext>
              </a:extLst>
            </p:cNvPr>
            <p:cNvSpPr/>
            <p:nvPr/>
          </p:nvSpPr>
          <p:spPr>
            <a:xfrm>
              <a:off x="6695321" y="4489923"/>
              <a:ext cx="4406151" cy="1755642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9B50CDF-06F1-483A-86F3-3A7548571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8787" y="4634216"/>
              <a:ext cx="4239217" cy="1467055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1B0202-76E1-4499-8B47-36D0BC2EF775}"/>
              </a:ext>
            </a:extLst>
          </p:cNvPr>
          <p:cNvSpPr/>
          <p:nvPr/>
        </p:nvSpPr>
        <p:spPr>
          <a:xfrm>
            <a:off x="4798016" y="788985"/>
            <a:ext cx="2619312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56491F-20EF-4EBF-AA0C-D95217387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78" y="2431694"/>
            <a:ext cx="1962424" cy="34294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183A75E-B6D0-4A4D-82D8-2504683C32A0}"/>
              </a:ext>
            </a:extLst>
          </p:cNvPr>
          <p:cNvGrpSpPr/>
          <p:nvPr/>
        </p:nvGrpSpPr>
        <p:grpSpPr>
          <a:xfrm>
            <a:off x="8262658" y="3715452"/>
            <a:ext cx="2255919" cy="1755642"/>
            <a:chOff x="7540813" y="3429000"/>
            <a:chExt cx="2255919" cy="175564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D61848-F48D-4A89-A446-3060218712C4}"/>
                </a:ext>
              </a:extLst>
            </p:cNvPr>
            <p:cNvSpPr/>
            <p:nvPr/>
          </p:nvSpPr>
          <p:spPr>
            <a:xfrm>
              <a:off x="7540813" y="3429000"/>
              <a:ext cx="2255919" cy="1755642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1F88A45-658A-4936-9927-6F5AB5036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7770" y="3601872"/>
              <a:ext cx="1667108" cy="1409897"/>
            </a:xfrm>
            <a:prstGeom prst="rect">
              <a:avLst/>
            </a:prstGeom>
          </p:spPr>
        </p:pic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04AC661-A2C8-4C93-8E6D-0C7AD80DC0E9}"/>
              </a:ext>
            </a:extLst>
          </p:cNvPr>
          <p:cNvCxnSpPr>
            <a:stCxn id="39" idx="2"/>
            <a:endCxn id="28" idx="0"/>
          </p:cNvCxnSpPr>
          <p:nvPr/>
        </p:nvCxnSpPr>
        <p:spPr>
          <a:xfrm>
            <a:off x="9304227" y="2328237"/>
            <a:ext cx="86391" cy="138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B9D8459-0482-40B3-AA3E-A7A75500D528}"/>
              </a:ext>
            </a:extLst>
          </p:cNvPr>
          <p:cNvSpPr/>
          <p:nvPr/>
        </p:nvSpPr>
        <p:spPr>
          <a:xfrm>
            <a:off x="8402569" y="2664352"/>
            <a:ext cx="613037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000" kern="0" dirty="0" err="1">
                <a:solidFill>
                  <a:srgbClr val="515560"/>
                </a:solidFill>
              </a:rPr>
              <a:t>역행렬</a:t>
            </a:r>
            <a:r>
              <a:rPr lang="en-US" altLang="ko-KR" sz="1000" kern="0" dirty="0">
                <a:solidFill>
                  <a:srgbClr val="515560"/>
                </a:solidFill>
              </a:rPr>
              <a:t>!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9CC7D07-0907-4423-88F3-5A427EA7D427}"/>
              </a:ext>
            </a:extLst>
          </p:cNvPr>
          <p:cNvSpPr/>
          <p:nvPr/>
        </p:nvSpPr>
        <p:spPr>
          <a:xfrm>
            <a:off x="5811825" y="3975783"/>
            <a:ext cx="2619312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Speed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54AD33-A105-4A40-B0C0-DA948A8C0E16}"/>
              </a:ext>
            </a:extLst>
          </p:cNvPr>
          <p:cNvSpPr/>
          <p:nvPr/>
        </p:nvSpPr>
        <p:spPr>
          <a:xfrm>
            <a:off x="5217321" y="5616279"/>
            <a:ext cx="2619312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cf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219A6DB-3474-437A-A6A2-8DA2010BA1EB}"/>
              </a:ext>
            </a:extLst>
          </p:cNvPr>
          <p:cNvGrpSpPr/>
          <p:nvPr/>
        </p:nvGrpSpPr>
        <p:grpSpPr>
          <a:xfrm>
            <a:off x="6898289" y="5890653"/>
            <a:ext cx="3180434" cy="239518"/>
            <a:chOff x="6898289" y="5890653"/>
            <a:chExt cx="3180434" cy="23951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704E661-E46D-43B2-B15C-3D6EE62F5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4090" y="5920592"/>
              <a:ext cx="1314633" cy="20957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5238BE-5B0C-484C-B458-32BF067A2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289" y="5890653"/>
              <a:ext cx="1876687" cy="228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3929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-768233" y="336059"/>
            <a:ext cx="5518159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들어가기전</a:t>
            </a:r>
            <a:r>
              <a:rPr lang="en-US" altLang="ko-KR" sz="2800" b="1" i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..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2B4778-D1ED-452F-84F0-DAECC1F33AA8}"/>
              </a:ext>
            </a:extLst>
          </p:cNvPr>
          <p:cNvSpPr/>
          <p:nvPr/>
        </p:nvSpPr>
        <p:spPr>
          <a:xfrm>
            <a:off x="-571916" y="1173186"/>
            <a:ext cx="8486654" cy="196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Elsie the  robotic tortoise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(move to the light)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-&gt; reactive approach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ABE952-FFC1-4FA9-BB97-027A0AFA2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122" y="485363"/>
            <a:ext cx="2972215" cy="29436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162457-36DE-42B5-BDCF-8DF96C1FD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8" y="3428999"/>
            <a:ext cx="1648055" cy="29531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4402FD-DD0D-460E-B126-FE3D232DD861}"/>
              </a:ext>
            </a:extLst>
          </p:cNvPr>
          <p:cNvSpPr/>
          <p:nvPr/>
        </p:nvSpPr>
        <p:spPr>
          <a:xfrm>
            <a:off x="2595599" y="3619024"/>
            <a:ext cx="9306338" cy="2615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robot </a:t>
            </a:r>
            <a:r>
              <a:rPr lang="en-US" altLang="ko-KR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Shakey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(in terms of some geometric coordinate or map reference)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-&gt;An alternative to the reactive approach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46085C-0977-427B-A643-92A225CA5AC5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8FB7094-F1DB-4C17-A91A-4721F716A2C2}"/>
                </a:ext>
              </a:extLst>
            </p:cNvPr>
            <p:cNvGrpSpPr/>
            <p:nvPr/>
          </p:nvGrpSpPr>
          <p:grpSpPr>
            <a:xfrm>
              <a:off x="1" y="0"/>
              <a:ext cx="12192000" cy="6858000"/>
              <a:chOff x="1" y="0"/>
              <a:chExt cx="12192000" cy="6858000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6E44E79-AE62-47C8-AB90-304F0D82C68A}"/>
                  </a:ext>
                </a:extLst>
              </p:cNvPr>
              <p:cNvSpPr/>
              <p:nvPr/>
            </p:nvSpPr>
            <p:spPr>
              <a:xfrm>
                <a:off x="1" y="0"/>
                <a:ext cx="12192000" cy="6858000"/>
              </a:xfrm>
              <a:prstGeom prst="rect">
                <a:avLst/>
              </a:prstGeom>
              <a:solidFill>
                <a:schemeClr val="tx1">
                  <a:alpha val="76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60816DD-969D-43B5-8C7F-F56F58B49F86}"/>
                  </a:ext>
                </a:extLst>
              </p:cNvPr>
              <p:cNvSpPr/>
              <p:nvPr/>
            </p:nvSpPr>
            <p:spPr>
              <a:xfrm>
                <a:off x="304799" y="272495"/>
                <a:ext cx="11377863" cy="632253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875380-C49F-43E9-94CB-6A1020435F84}"/>
                  </a:ext>
                </a:extLst>
              </p:cNvPr>
              <p:cNvSpPr txBox="1"/>
              <p:nvPr/>
            </p:nvSpPr>
            <p:spPr>
              <a:xfrm>
                <a:off x="1227656" y="535706"/>
                <a:ext cx="973668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000" b="1" dirty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접근법의 차이</a:t>
                </a:r>
                <a:endParaRPr lang="en-US" altLang="ko-KR" sz="3000" b="1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1AB8299-CC48-4565-8A72-1F0848E614C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173186"/>
              <a:ext cx="0" cy="2916214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43EED44-CD78-4676-A43F-B3BCC3A5E744}"/>
                </a:ext>
              </a:extLst>
            </p:cNvPr>
            <p:cNvCxnSpPr>
              <a:cxnSpLocks/>
            </p:cNvCxnSpPr>
            <p:nvPr/>
          </p:nvCxnSpPr>
          <p:spPr>
            <a:xfrm>
              <a:off x="723900" y="1173186"/>
              <a:ext cx="10502900" cy="0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A9FA78-23F7-49B2-8515-D772F930A643}"/>
                </a:ext>
              </a:extLst>
            </p:cNvPr>
            <p:cNvSpPr txBox="1"/>
            <p:nvPr/>
          </p:nvSpPr>
          <p:spPr>
            <a:xfrm>
              <a:off x="853713" y="1427196"/>
              <a:ext cx="375883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Reactive system</a:t>
              </a:r>
            </a:p>
            <a:p>
              <a:endParaRPr lang="en-US" altLang="ko-KR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r>
                <a:rPr lang="ko-KR" altLang="en-US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지각하는 시스템은 행동과 연결되어 있어서 빠르고 단순하다</a:t>
              </a:r>
              <a:r>
                <a:rPr lang="en-US" altLang="ko-KR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</a:t>
              </a:r>
            </a:p>
            <a:p>
              <a:endParaRPr lang="en-US" altLang="ko-KR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r>
                <a:rPr lang="ko-KR" altLang="en-US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때문에</a:t>
              </a:r>
              <a:r>
                <a:rPr lang="en-US" altLang="ko-KR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세계를 표현하고 유지할 </a:t>
              </a:r>
              <a:r>
                <a:rPr lang="en-US" altLang="ko-KR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resource</a:t>
              </a:r>
              <a:r>
                <a:rPr lang="ko-KR" altLang="en-US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가 필요하지 않고 추론할 능력도 필요하지 않음</a:t>
              </a:r>
              <a:r>
                <a:rPr lang="en-US" altLang="ko-KR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</a:t>
              </a:r>
              <a:r>
                <a:rPr lang="ko-KR" altLang="en-US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0C6147-67CC-4AF5-A52B-D7437DF3F81D}"/>
                </a:ext>
              </a:extLst>
            </p:cNvPr>
            <p:cNvSpPr txBox="1"/>
            <p:nvPr/>
          </p:nvSpPr>
          <p:spPr>
            <a:xfrm>
              <a:off x="6400798" y="1436159"/>
              <a:ext cx="440689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3D perception and created a map </a:t>
              </a:r>
            </a:p>
            <a:p>
              <a:endParaRPr lang="en-US" altLang="ko-KR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r>
                <a:rPr lang="ko-KR" altLang="en-US" sz="1800" kern="0" spc="0" dirty="0" err="1">
                  <a:solidFill>
                    <a:schemeClr val="bg1"/>
                  </a:solidFill>
                  <a:effectLst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맵을</a:t>
              </a:r>
              <a:r>
                <a:rPr lang="ko-KR" altLang="en-US" sz="1800" kern="0" spc="0" dirty="0">
                  <a:solidFill>
                    <a:schemeClr val="bg1"/>
                  </a:solidFill>
                  <a:effectLst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만들고 그에 대해 추론하는 시스템은 더 많은 </a:t>
              </a:r>
              <a:r>
                <a:rPr lang="en-US" altLang="ko-KR" kern="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resource</a:t>
              </a:r>
              <a:r>
                <a:rPr lang="ko-KR" altLang="en-US" kern="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를</a:t>
              </a:r>
              <a:r>
                <a:rPr lang="ko-KR" altLang="en-US" sz="1800" kern="0" spc="0" dirty="0">
                  <a:solidFill>
                    <a:schemeClr val="bg1"/>
                  </a:solidFill>
                  <a:effectLst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필요로 하지만 더 복잡한 작업을 수행할 수 있다</a:t>
              </a:r>
              <a:r>
                <a:rPr lang="en-US" altLang="ko-KR" sz="1800" kern="0" spc="0" dirty="0">
                  <a:solidFill>
                    <a:schemeClr val="bg1"/>
                  </a:solidFill>
                  <a:effectLst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</a:t>
              </a:r>
              <a:endParaRPr lang="ko-KR" altLang="en-US" sz="1800" kern="0" spc="0" dirty="0">
                <a:solidFill>
                  <a:schemeClr val="bg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A0401B0-EDFB-4F46-9C5C-DE11416FDD7F}"/>
                </a:ext>
              </a:extLst>
            </p:cNvPr>
            <p:cNvCxnSpPr>
              <a:cxnSpLocks/>
            </p:cNvCxnSpPr>
            <p:nvPr/>
          </p:nvCxnSpPr>
          <p:spPr>
            <a:xfrm>
              <a:off x="742280" y="4068786"/>
              <a:ext cx="10502900" cy="0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B90B48-6FDB-4EA9-A1ED-7798FD6546C4}"/>
                </a:ext>
              </a:extLst>
            </p:cNvPr>
            <p:cNvSpPr txBox="1"/>
            <p:nvPr/>
          </p:nvSpPr>
          <p:spPr>
            <a:xfrm>
              <a:off x="1227656" y="4591681"/>
              <a:ext cx="973668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These two approaches exemplify </a:t>
              </a:r>
            </a:p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opposite ends of the spectrum </a:t>
              </a:r>
            </a:p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for mobile robot navigation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3721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78823" y="502458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Modeling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21" y="1633487"/>
            <a:ext cx="5353986" cy="3265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AE4178-0AAA-475A-96A8-5ED9E315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7" y="5827139"/>
            <a:ext cx="3715268" cy="238158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44F9E68-006E-41F6-A851-2E596A82318B}"/>
              </a:ext>
            </a:extLst>
          </p:cNvPr>
          <p:cNvGrpSpPr/>
          <p:nvPr/>
        </p:nvGrpSpPr>
        <p:grpSpPr>
          <a:xfrm>
            <a:off x="7101151" y="572595"/>
            <a:ext cx="4406151" cy="1755642"/>
            <a:chOff x="6695321" y="4489923"/>
            <a:chExt cx="4406151" cy="175564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5D09E71-3189-465D-A1C9-A84ECFFB0152}"/>
                </a:ext>
              </a:extLst>
            </p:cNvPr>
            <p:cNvSpPr/>
            <p:nvPr/>
          </p:nvSpPr>
          <p:spPr>
            <a:xfrm>
              <a:off x="6695321" y="4489923"/>
              <a:ext cx="4406151" cy="1755642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9B50CDF-06F1-483A-86F3-3A7548571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8787" y="4634216"/>
              <a:ext cx="4239217" cy="1467055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1B0202-76E1-4499-8B47-36D0BC2EF775}"/>
              </a:ext>
            </a:extLst>
          </p:cNvPr>
          <p:cNvSpPr/>
          <p:nvPr/>
        </p:nvSpPr>
        <p:spPr>
          <a:xfrm>
            <a:off x="4798016" y="788985"/>
            <a:ext cx="2619312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56491F-20EF-4EBF-AA0C-D95217387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78" y="2431694"/>
            <a:ext cx="1962424" cy="34294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183A75E-B6D0-4A4D-82D8-2504683C32A0}"/>
              </a:ext>
            </a:extLst>
          </p:cNvPr>
          <p:cNvGrpSpPr/>
          <p:nvPr/>
        </p:nvGrpSpPr>
        <p:grpSpPr>
          <a:xfrm>
            <a:off x="8262658" y="3715452"/>
            <a:ext cx="2255919" cy="1755642"/>
            <a:chOff x="7540813" y="3429000"/>
            <a:chExt cx="2255919" cy="175564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D61848-F48D-4A89-A446-3060218712C4}"/>
                </a:ext>
              </a:extLst>
            </p:cNvPr>
            <p:cNvSpPr/>
            <p:nvPr/>
          </p:nvSpPr>
          <p:spPr>
            <a:xfrm>
              <a:off x="7540813" y="3429000"/>
              <a:ext cx="2255919" cy="1755642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1F88A45-658A-4936-9927-6F5AB5036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7770" y="3601872"/>
              <a:ext cx="1667108" cy="1409897"/>
            </a:xfrm>
            <a:prstGeom prst="rect">
              <a:avLst/>
            </a:prstGeom>
          </p:spPr>
        </p:pic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04AC661-A2C8-4C93-8E6D-0C7AD80DC0E9}"/>
              </a:ext>
            </a:extLst>
          </p:cNvPr>
          <p:cNvCxnSpPr>
            <a:stCxn id="39" idx="2"/>
            <a:endCxn id="28" idx="0"/>
          </p:cNvCxnSpPr>
          <p:nvPr/>
        </p:nvCxnSpPr>
        <p:spPr>
          <a:xfrm>
            <a:off x="9304227" y="2328237"/>
            <a:ext cx="86391" cy="138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B9D8459-0482-40B3-AA3E-A7A75500D528}"/>
              </a:ext>
            </a:extLst>
          </p:cNvPr>
          <p:cNvSpPr/>
          <p:nvPr/>
        </p:nvSpPr>
        <p:spPr>
          <a:xfrm>
            <a:off x="8402569" y="2664352"/>
            <a:ext cx="613037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000" kern="0" dirty="0" err="1">
                <a:solidFill>
                  <a:srgbClr val="515560"/>
                </a:solidFill>
              </a:rPr>
              <a:t>역행렬</a:t>
            </a:r>
            <a:r>
              <a:rPr lang="en-US" altLang="ko-KR" sz="1000" kern="0" dirty="0">
                <a:solidFill>
                  <a:srgbClr val="515560"/>
                </a:solidFill>
              </a:rPr>
              <a:t>!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9CC7D07-0907-4423-88F3-5A427EA7D427}"/>
              </a:ext>
            </a:extLst>
          </p:cNvPr>
          <p:cNvSpPr/>
          <p:nvPr/>
        </p:nvSpPr>
        <p:spPr>
          <a:xfrm>
            <a:off x="5811825" y="3975783"/>
            <a:ext cx="2619312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Speed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54AD33-A105-4A40-B0C0-DA948A8C0E16}"/>
              </a:ext>
            </a:extLst>
          </p:cNvPr>
          <p:cNvSpPr/>
          <p:nvPr/>
        </p:nvSpPr>
        <p:spPr>
          <a:xfrm>
            <a:off x="5217321" y="5616279"/>
            <a:ext cx="2619312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cf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219A6DB-3474-437A-A6A2-8DA2010BA1EB}"/>
              </a:ext>
            </a:extLst>
          </p:cNvPr>
          <p:cNvGrpSpPr/>
          <p:nvPr/>
        </p:nvGrpSpPr>
        <p:grpSpPr>
          <a:xfrm>
            <a:off x="6898289" y="5890653"/>
            <a:ext cx="3180434" cy="239518"/>
            <a:chOff x="6898289" y="5890653"/>
            <a:chExt cx="3180434" cy="23951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704E661-E46D-43B2-B15C-3D6EE62F5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4090" y="5920592"/>
              <a:ext cx="1314633" cy="20957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5238BE-5B0C-484C-B458-32BF067A2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289" y="5890653"/>
              <a:ext cx="1876687" cy="228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7373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78823" y="502458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Modeling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21" y="1633487"/>
            <a:ext cx="5353986" cy="3265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AE4178-0AAA-475A-96A8-5ED9E315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7" y="5827139"/>
            <a:ext cx="3715268" cy="23815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183A75E-B6D0-4A4D-82D8-2504683C32A0}"/>
              </a:ext>
            </a:extLst>
          </p:cNvPr>
          <p:cNvGrpSpPr/>
          <p:nvPr/>
        </p:nvGrpSpPr>
        <p:grpSpPr>
          <a:xfrm>
            <a:off x="7688387" y="487985"/>
            <a:ext cx="2255919" cy="1755642"/>
            <a:chOff x="7540813" y="3429000"/>
            <a:chExt cx="2255919" cy="175564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D61848-F48D-4A89-A446-3060218712C4}"/>
                </a:ext>
              </a:extLst>
            </p:cNvPr>
            <p:cNvSpPr/>
            <p:nvPr/>
          </p:nvSpPr>
          <p:spPr>
            <a:xfrm>
              <a:off x="7540813" y="3429000"/>
              <a:ext cx="2255919" cy="1755642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1F88A45-658A-4936-9927-6F5AB5036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7770" y="3601872"/>
              <a:ext cx="1667108" cy="1409897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9CC7D07-0907-4423-88F3-5A427EA7D427}"/>
              </a:ext>
            </a:extLst>
          </p:cNvPr>
          <p:cNvSpPr/>
          <p:nvPr/>
        </p:nvSpPr>
        <p:spPr>
          <a:xfrm>
            <a:off x="5298919" y="495447"/>
            <a:ext cx="2619312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Speed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EA84C2A-97CA-411C-A99F-D19721F72113}"/>
              </a:ext>
            </a:extLst>
          </p:cNvPr>
          <p:cNvGrpSpPr/>
          <p:nvPr/>
        </p:nvGrpSpPr>
        <p:grpSpPr>
          <a:xfrm>
            <a:off x="6597925" y="2476102"/>
            <a:ext cx="4845947" cy="2451868"/>
            <a:chOff x="6304011" y="2446703"/>
            <a:chExt cx="4845947" cy="245186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8B56A08-0D04-4DD9-BA17-4A19506E452B}"/>
                </a:ext>
              </a:extLst>
            </p:cNvPr>
            <p:cNvSpPr/>
            <p:nvPr/>
          </p:nvSpPr>
          <p:spPr>
            <a:xfrm>
              <a:off x="6304011" y="2446703"/>
              <a:ext cx="4845947" cy="2451868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D1DB64A-F167-4D28-98BE-D451D0D8C8F9}"/>
                </a:ext>
              </a:extLst>
            </p:cNvPr>
            <p:cNvSpPr/>
            <p:nvPr/>
          </p:nvSpPr>
          <p:spPr>
            <a:xfrm>
              <a:off x="6304011" y="2635878"/>
              <a:ext cx="4845947" cy="19691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u="sng" kern="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a nested control structure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kern="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for pitch and 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kern="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x-translational motion</a:t>
              </a:r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AF0C66-B4A8-4537-A4CD-641860C59E76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5682692" y="3445245"/>
            <a:ext cx="915233" cy="2567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224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78823" y="502458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Modeling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21" y="1633487"/>
            <a:ext cx="5353986" cy="3265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AE4178-0AAA-475A-96A8-5ED9E315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7" y="5827139"/>
            <a:ext cx="3715268" cy="23815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183A75E-B6D0-4A4D-82D8-2504683C32A0}"/>
              </a:ext>
            </a:extLst>
          </p:cNvPr>
          <p:cNvGrpSpPr/>
          <p:nvPr/>
        </p:nvGrpSpPr>
        <p:grpSpPr>
          <a:xfrm>
            <a:off x="7688387" y="487985"/>
            <a:ext cx="2255919" cy="1755642"/>
            <a:chOff x="7540813" y="3429000"/>
            <a:chExt cx="2255919" cy="175564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D61848-F48D-4A89-A446-3060218712C4}"/>
                </a:ext>
              </a:extLst>
            </p:cNvPr>
            <p:cNvSpPr/>
            <p:nvPr/>
          </p:nvSpPr>
          <p:spPr>
            <a:xfrm>
              <a:off x="7540813" y="3429000"/>
              <a:ext cx="2255919" cy="1755642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1F88A45-658A-4936-9927-6F5AB5036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7770" y="3601872"/>
              <a:ext cx="1667108" cy="1409897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9CC7D07-0907-4423-88F3-5A427EA7D427}"/>
              </a:ext>
            </a:extLst>
          </p:cNvPr>
          <p:cNvSpPr/>
          <p:nvPr/>
        </p:nvSpPr>
        <p:spPr>
          <a:xfrm>
            <a:off x="5298919" y="495447"/>
            <a:ext cx="2619312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Speed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EA84C2A-97CA-411C-A99F-D19721F72113}"/>
              </a:ext>
            </a:extLst>
          </p:cNvPr>
          <p:cNvGrpSpPr/>
          <p:nvPr/>
        </p:nvGrpSpPr>
        <p:grpSpPr>
          <a:xfrm>
            <a:off x="6597925" y="2476102"/>
            <a:ext cx="4845947" cy="2451868"/>
            <a:chOff x="6304011" y="2446703"/>
            <a:chExt cx="4845947" cy="245186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8B56A08-0D04-4DD9-BA17-4A19506E452B}"/>
                </a:ext>
              </a:extLst>
            </p:cNvPr>
            <p:cNvSpPr/>
            <p:nvPr/>
          </p:nvSpPr>
          <p:spPr>
            <a:xfrm>
              <a:off x="6304011" y="2446703"/>
              <a:ext cx="4845947" cy="2451868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D1DB64A-F167-4D28-98BE-D451D0D8C8F9}"/>
                </a:ext>
              </a:extLst>
            </p:cNvPr>
            <p:cNvSpPr/>
            <p:nvPr/>
          </p:nvSpPr>
          <p:spPr>
            <a:xfrm>
              <a:off x="6304011" y="2635878"/>
              <a:ext cx="4845947" cy="19691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u="sng" kern="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a nested control structure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kern="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for pitch and 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kern="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x-translational motion</a:t>
              </a:r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AF0C66-B4A8-4537-A4CD-641860C59E76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5682692" y="3445245"/>
            <a:ext cx="915233" cy="2567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89E7C11-AC87-457D-8B87-8F34CD8C332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36511" y="-62905"/>
            <a:chExt cx="12192000" cy="685800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4287E1F2-AA08-42A4-913D-D906DD353C74}"/>
                </a:ext>
              </a:extLst>
            </p:cNvPr>
            <p:cNvGrpSpPr/>
            <p:nvPr/>
          </p:nvGrpSpPr>
          <p:grpSpPr>
            <a:xfrm>
              <a:off x="36511" y="-62905"/>
              <a:ext cx="12192000" cy="6858000"/>
              <a:chOff x="1" y="0"/>
              <a:chExt cx="12192000" cy="6858000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ED304AEF-6676-4502-8FFE-842F3B957FF4}"/>
                  </a:ext>
                </a:extLst>
              </p:cNvPr>
              <p:cNvGrpSpPr/>
              <p:nvPr/>
            </p:nvGrpSpPr>
            <p:grpSpPr>
              <a:xfrm>
                <a:off x="1" y="0"/>
                <a:ext cx="12192000" cy="6858000"/>
                <a:chOff x="1" y="0"/>
                <a:chExt cx="12192000" cy="6858000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079F752E-86F6-414E-A967-5B757F93E76D}"/>
                    </a:ext>
                  </a:extLst>
                </p:cNvPr>
                <p:cNvSpPr/>
                <p:nvPr/>
              </p:nvSpPr>
              <p:spPr>
                <a:xfrm>
                  <a:off x="1" y="0"/>
                  <a:ext cx="12192000" cy="6858000"/>
                </a:xfrm>
                <a:prstGeom prst="rect">
                  <a:avLst/>
                </a:prstGeom>
                <a:solidFill>
                  <a:schemeClr val="tx1">
                    <a:alpha val="76000"/>
                  </a:scheme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53578822-57C6-4054-8073-40FF7BFC1E1C}"/>
                    </a:ext>
                  </a:extLst>
                </p:cNvPr>
                <p:cNvSpPr/>
                <p:nvPr/>
              </p:nvSpPr>
              <p:spPr>
                <a:xfrm>
                  <a:off x="304799" y="272495"/>
                  <a:ext cx="11377863" cy="6322533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5CCAC88-38C4-435A-A3E2-F9FB98EB37D1}"/>
                    </a:ext>
                  </a:extLst>
                </p:cNvPr>
                <p:cNvSpPr txBox="1"/>
                <p:nvPr/>
              </p:nvSpPr>
              <p:spPr>
                <a:xfrm>
                  <a:off x="1227656" y="535706"/>
                  <a:ext cx="9736688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3000" b="1" dirty="0">
                      <a:solidFill>
                        <a:schemeClr val="bg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Pitch motion?</a:t>
                  </a:r>
                </a:p>
              </p:txBody>
            </p:sp>
          </p:grp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36F88EDE-DFAA-4DBD-BECE-503C92B7A1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900" y="1173186"/>
                <a:ext cx="10502900" cy="0"/>
              </a:xfrm>
              <a:prstGeom prst="line">
                <a:avLst/>
              </a:prstGeom>
              <a:ln w="9525" cap="flat" cmpd="sng" algn="ctr">
                <a:solidFill>
                  <a:schemeClr val="bg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014E836-3C74-4A74-B2D4-39CE074FB7AC}"/>
                  </a:ext>
                </a:extLst>
              </p:cNvPr>
              <p:cNvSpPr txBox="1"/>
              <p:nvPr/>
            </p:nvSpPr>
            <p:spPr>
              <a:xfrm>
                <a:off x="286418" y="4407278"/>
                <a:ext cx="11377863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항공기는 비행중 중량의 평균 위치인 무게중심을 중심으로 회전한다</a:t>
                </a:r>
                <a:endParaRPr lang="en-US" altLang="ko-KR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이때 이 좌표계를 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3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차원으로 정의 한다면 각각의 주요 축을 따라 </a:t>
                </a:r>
                <a:endParaRPr lang="en-US" altLang="ko-KR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항공기 부품들의 </a:t>
                </a:r>
                <a:r>
                  <a:rPr lang="ko-KR" altLang="en-US" sz="2000" dirty="0" err="1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회전량으로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 항공기의 방향을 정의할 수 있다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.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(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엘리베이터나 엔진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, 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의자 등을 포함한 모든 요소가 항공기 전체의 </a:t>
                </a:r>
                <a:r>
                  <a:rPr lang="ko-KR" altLang="en-US" sz="2000" dirty="0" err="1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회전량에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 영향을 미친다는 것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) </a:t>
                </a: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피치 축은 항공기 중심선에 수직이며 날개 평면에 놓여 있다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. </a:t>
                </a: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이때 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Pitch motion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은 그림과 같이 항공기의 코부분의 위아래 이동을 의미한다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.</a:t>
                </a:r>
              </a:p>
              <a:p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96CC76A7-2A5A-4FE8-BABA-7CCEA11B23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900" y="4366599"/>
                <a:ext cx="10502900" cy="0"/>
              </a:xfrm>
              <a:prstGeom prst="line">
                <a:avLst/>
              </a:prstGeom>
              <a:ln w="9525" cap="flat" cmpd="sng" algn="ctr">
                <a:solidFill>
                  <a:schemeClr val="bg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C3A3D4A-AFD6-451C-8D64-BD17EA614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6656" y="1243296"/>
              <a:ext cx="3646011" cy="293424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39E3D36-BC69-47AE-B2C7-DBFFD188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783" y="1206460"/>
              <a:ext cx="3947429" cy="2960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01347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78823" y="502458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Modeling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21" y="1633487"/>
            <a:ext cx="5353986" cy="3265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AE4178-0AAA-475A-96A8-5ED9E315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7" y="5827139"/>
            <a:ext cx="3715268" cy="23815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183A75E-B6D0-4A4D-82D8-2504683C32A0}"/>
              </a:ext>
            </a:extLst>
          </p:cNvPr>
          <p:cNvGrpSpPr/>
          <p:nvPr/>
        </p:nvGrpSpPr>
        <p:grpSpPr>
          <a:xfrm>
            <a:off x="7688387" y="487985"/>
            <a:ext cx="2255919" cy="1755642"/>
            <a:chOff x="7540813" y="3429000"/>
            <a:chExt cx="2255919" cy="175564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D61848-F48D-4A89-A446-3060218712C4}"/>
                </a:ext>
              </a:extLst>
            </p:cNvPr>
            <p:cNvSpPr/>
            <p:nvPr/>
          </p:nvSpPr>
          <p:spPr>
            <a:xfrm>
              <a:off x="7540813" y="3429000"/>
              <a:ext cx="2255919" cy="1755642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1F88A45-658A-4936-9927-6F5AB5036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7770" y="3601872"/>
              <a:ext cx="1667108" cy="1409897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9CC7D07-0907-4423-88F3-5A427EA7D427}"/>
              </a:ext>
            </a:extLst>
          </p:cNvPr>
          <p:cNvSpPr/>
          <p:nvPr/>
        </p:nvSpPr>
        <p:spPr>
          <a:xfrm>
            <a:off x="5298919" y="495447"/>
            <a:ext cx="2619312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Speed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EA84C2A-97CA-411C-A99F-D19721F72113}"/>
              </a:ext>
            </a:extLst>
          </p:cNvPr>
          <p:cNvGrpSpPr/>
          <p:nvPr/>
        </p:nvGrpSpPr>
        <p:grpSpPr>
          <a:xfrm>
            <a:off x="6597925" y="2476102"/>
            <a:ext cx="4845947" cy="2451868"/>
            <a:chOff x="6304011" y="2446703"/>
            <a:chExt cx="4845947" cy="245186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8B56A08-0D04-4DD9-BA17-4A19506E452B}"/>
                </a:ext>
              </a:extLst>
            </p:cNvPr>
            <p:cNvSpPr/>
            <p:nvPr/>
          </p:nvSpPr>
          <p:spPr>
            <a:xfrm>
              <a:off x="6304011" y="2446703"/>
              <a:ext cx="4845947" cy="2451868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D1DB64A-F167-4D28-98BE-D451D0D8C8F9}"/>
                </a:ext>
              </a:extLst>
            </p:cNvPr>
            <p:cNvSpPr/>
            <p:nvPr/>
          </p:nvSpPr>
          <p:spPr>
            <a:xfrm>
              <a:off x="6304011" y="2635878"/>
              <a:ext cx="4845947" cy="19691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u="sng" kern="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a nested control structure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kern="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for pitch and 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kern="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x-translational motion</a:t>
              </a:r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AF0C66-B4A8-4537-A4CD-641860C59E76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5682692" y="3445245"/>
            <a:ext cx="915233" cy="2567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922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996" y="975547"/>
            <a:ext cx="8983004" cy="295308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EA84C2A-97CA-411C-A99F-D19721F72113}"/>
              </a:ext>
            </a:extLst>
          </p:cNvPr>
          <p:cNvGrpSpPr/>
          <p:nvPr/>
        </p:nvGrpSpPr>
        <p:grpSpPr>
          <a:xfrm>
            <a:off x="3893576" y="4035895"/>
            <a:ext cx="7665609" cy="2451868"/>
            <a:chOff x="3934397" y="2446703"/>
            <a:chExt cx="7333691" cy="245186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8B56A08-0D04-4DD9-BA17-4A19506E452B}"/>
                </a:ext>
              </a:extLst>
            </p:cNvPr>
            <p:cNvSpPr/>
            <p:nvPr/>
          </p:nvSpPr>
          <p:spPr>
            <a:xfrm>
              <a:off x="3934397" y="2446703"/>
              <a:ext cx="7215561" cy="2451868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D1DB64A-F167-4D28-98BE-D451D0D8C8F9}"/>
                </a:ext>
              </a:extLst>
            </p:cNvPr>
            <p:cNvSpPr/>
            <p:nvPr/>
          </p:nvSpPr>
          <p:spPr>
            <a:xfrm>
              <a:off x="4052527" y="2688041"/>
              <a:ext cx="7215561" cy="19691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u="sng" kern="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The innermost loop uses 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u="sng" kern="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a PD-Controller to compute the required pitching torque on the airframe</a:t>
              </a:r>
              <a:endParaRPr lang="en-US" altLang="ko-KR" sz="2800" kern="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AF0C66-B4A8-4537-A4CD-641860C59E76}"/>
              </a:ext>
            </a:extLst>
          </p:cNvPr>
          <p:cNvCxnSpPr>
            <a:cxnSpLocks/>
          </p:cNvCxnSpPr>
          <p:nvPr/>
        </p:nvCxnSpPr>
        <p:spPr>
          <a:xfrm flipH="1" flipV="1">
            <a:off x="7101371" y="3552412"/>
            <a:ext cx="388000" cy="4834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C8EF1EE-B3DB-42BD-BC76-D16E26EB78CF}"/>
              </a:ext>
            </a:extLst>
          </p:cNvPr>
          <p:cNvGrpSpPr/>
          <p:nvPr/>
        </p:nvGrpSpPr>
        <p:grpSpPr>
          <a:xfrm>
            <a:off x="-1332929" y="4128923"/>
            <a:ext cx="6864233" cy="2265812"/>
            <a:chOff x="-1332929" y="4128923"/>
            <a:chExt cx="6864233" cy="22658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447215D-E581-4D2E-BBCF-966B6115F1AB}"/>
                </a:ext>
              </a:extLst>
            </p:cNvPr>
            <p:cNvSpPr/>
            <p:nvPr/>
          </p:nvSpPr>
          <p:spPr>
            <a:xfrm>
              <a:off x="465589" y="4128923"/>
              <a:ext cx="3267197" cy="2265812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2E6C037-C15B-4F9B-BD0A-229879039B65}"/>
                </a:ext>
              </a:extLst>
            </p:cNvPr>
            <p:cNvGrpSpPr/>
            <p:nvPr/>
          </p:nvGrpSpPr>
          <p:grpSpPr>
            <a:xfrm>
              <a:off x="1283762" y="5433941"/>
              <a:ext cx="1790950" cy="247685"/>
              <a:chOff x="1072859" y="4590035"/>
              <a:chExt cx="1790950" cy="247685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D5A4181B-BA2A-4957-B1E1-B2989A5375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2859" y="4590035"/>
                <a:ext cx="924054" cy="24768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7F62D3B-2D91-4BF9-9BBC-D7A3E739F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6913" y="4599561"/>
                <a:ext cx="866896" cy="228632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B7FAA19-7176-4F84-B41A-864B7A146E2A}"/>
                </a:ext>
              </a:extLst>
            </p:cNvPr>
            <p:cNvSpPr/>
            <p:nvPr/>
          </p:nvSpPr>
          <p:spPr>
            <a:xfrm>
              <a:off x="-1332929" y="4692661"/>
              <a:ext cx="6864233" cy="671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Transfer Function</a:t>
              </a:r>
              <a:endParaRPr lang="ko-KR" altLang="en-US" sz="1000" kern="0" dirty="0">
                <a:solidFill>
                  <a:srgbClr val="5155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17638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1612AF-BBDF-4A86-8DEB-DA6457A08289}"/>
              </a:ext>
            </a:extLst>
          </p:cNvPr>
          <p:cNvGrpSpPr/>
          <p:nvPr/>
        </p:nvGrpSpPr>
        <p:grpSpPr>
          <a:xfrm>
            <a:off x="5856435" y="1385446"/>
            <a:ext cx="2653008" cy="1392208"/>
            <a:chOff x="5010535" y="5002527"/>
            <a:chExt cx="2653008" cy="139220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8B56A08-0D04-4DD9-BA17-4A19506E452B}"/>
                </a:ext>
              </a:extLst>
            </p:cNvPr>
            <p:cNvSpPr/>
            <p:nvPr/>
          </p:nvSpPr>
          <p:spPr>
            <a:xfrm>
              <a:off x="5010535" y="5002527"/>
              <a:ext cx="2653008" cy="1392208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F0F1CD8-AB66-4596-A1A3-A369719E02CA}"/>
                    </a:ext>
                  </a:extLst>
                </p:cNvPr>
                <p:cNvSpPr txBox="1"/>
                <p:nvPr/>
              </p:nvSpPr>
              <p:spPr>
                <a:xfrm>
                  <a:off x="5381564" y="5742204"/>
                  <a:ext cx="1845056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F0F1CD8-AB66-4596-A1A3-A369719E02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1564" y="5742204"/>
                  <a:ext cx="1845056" cy="298415"/>
                </a:xfrm>
                <a:prstGeom prst="rect">
                  <a:avLst/>
                </a:prstGeom>
                <a:blipFill>
                  <a:blip r:embed="rId3"/>
                  <a:stretch>
                    <a:fillRect l="-1987" r="-993" b="-204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E180509-C86B-488F-A0B4-A4A27D4441D5}"/>
                </a:ext>
              </a:extLst>
            </p:cNvPr>
            <p:cNvSpPr/>
            <p:nvPr/>
          </p:nvSpPr>
          <p:spPr>
            <a:xfrm>
              <a:off x="5381564" y="5014654"/>
              <a:ext cx="1935823" cy="671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PD </a:t>
              </a:r>
              <a:r>
                <a:rPr lang="ko-KR" altLang="en-US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제어기</a:t>
              </a:r>
              <a:endParaRPr lang="ko-KR" altLang="en-US" sz="1000" kern="0" dirty="0">
                <a:solidFill>
                  <a:srgbClr val="515560"/>
                </a:solidFill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A0222AF-4C9E-438E-85F4-CF7CE740E9A0}"/>
              </a:ext>
            </a:extLst>
          </p:cNvPr>
          <p:cNvCxnSpPr>
            <a:cxnSpLocks/>
          </p:cNvCxnSpPr>
          <p:nvPr/>
        </p:nvCxnSpPr>
        <p:spPr>
          <a:xfrm>
            <a:off x="3556512" y="2081550"/>
            <a:ext cx="22784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63C6605-D723-4DD0-8062-5C5414919E02}"/>
                  </a:ext>
                </a:extLst>
              </p:cNvPr>
              <p:cNvSpPr/>
              <p:nvPr/>
            </p:nvSpPr>
            <p:spPr>
              <a:xfrm>
                <a:off x="4130946" y="1599395"/>
                <a:ext cx="1172634" cy="438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500" i="1" kern="0" dirty="0" smtClean="0">
                              <a:solidFill>
                                <a:srgbClr val="5155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500" b="0" i="1" kern="0" dirty="0" smtClean="0">
                              <a:solidFill>
                                <a:srgbClr val="51556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sz="1500" b="0" i="1" kern="0" dirty="0" smtClean="0">
                              <a:solidFill>
                                <a:srgbClr val="51556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altLang="ko-KR" sz="1500" b="0" i="1" kern="0" dirty="0" smtClean="0">
                          <a:solidFill>
                            <a:srgbClr val="5155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1500" kern="0" dirty="0">
                  <a:solidFill>
                    <a:srgbClr val="515560"/>
                  </a:solidFill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63C6605-D723-4DD0-8062-5C5414919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946" y="1599395"/>
                <a:ext cx="1172634" cy="4385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그룹 20">
            <a:extLst>
              <a:ext uri="{FF2B5EF4-FFF2-40B4-BE49-F238E27FC236}">
                <a16:creationId xmlns:a16="http://schemas.microsoft.com/office/drawing/2014/main" id="{54EFC244-BA5C-460C-92D8-F3F73675283E}"/>
              </a:ext>
            </a:extLst>
          </p:cNvPr>
          <p:cNvGrpSpPr/>
          <p:nvPr/>
        </p:nvGrpSpPr>
        <p:grpSpPr>
          <a:xfrm>
            <a:off x="925083" y="1506399"/>
            <a:ext cx="2653008" cy="1392208"/>
            <a:chOff x="5010535" y="5002527"/>
            <a:chExt cx="2653008" cy="139220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82D002E-0D97-4E17-8FBB-ACB3FF212EF3}"/>
                </a:ext>
              </a:extLst>
            </p:cNvPr>
            <p:cNvSpPr/>
            <p:nvPr/>
          </p:nvSpPr>
          <p:spPr>
            <a:xfrm>
              <a:off x="5010535" y="5002527"/>
              <a:ext cx="2653008" cy="1392208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5A5F532-E3C4-4472-AB8E-D8CB9DA13205}"/>
                    </a:ext>
                  </a:extLst>
                </p:cNvPr>
                <p:cNvSpPr txBox="1"/>
                <p:nvPr/>
              </p:nvSpPr>
              <p:spPr>
                <a:xfrm>
                  <a:off x="5177072" y="5698631"/>
                  <a:ext cx="2344809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5A5F532-E3C4-4472-AB8E-D8CB9DA132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7072" y="5698631"/>
                  <a:ext cx="2344809" cy="51860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2A3CD0F-03C5-4503-B72B-33375A9CF956}"/>
                </a:ext>
              </a:extLst>
            </p:cNvPr>
            <p:cNvSpPr/>
            <p:nvPr/>
          </p:nvSpPr>
          <p:spPr>
            <a:xfrm>
              <a:off x="5381564" y="5014654"/>
              <a:ext cx="1935823" cy="671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PID </a:t>
              </a:r>
              <a:r>
                <a:rPr lang="ko-KR" altLang="en-US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제어기</a:t>
              </a:r>
              <a:endParaRPr lang="ko-KR" altLang="en-US" sz="1000" kern="0" dirty="0">
                <a:solidFill>
                  <a:srgbClr val="515560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CD5C6D8-CE0C-4A5C-B9F7-68DFEAB8E420}"/>
              </a:ext>
            </a:extLst>
          </p:cNvPr>
          <p:cNvGrpSpPr/>
          <p:nvPr/>
        </p:nvGrpSpPr>
        <p:grpSpPr>
          <a:xfrm>
            <a:off x="3250574" y="4292993"/>
            <a:ext cx="4429774" cy="1181739"/>
            <a:chOff x="1221541" y="3684500"/>
            <a:chExt cx="4429774" cy="118173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447215D-E581-4D2E-BBCF-966B6115F1AB}"/>
                </a:ext>
              </a:extLst>
            </p:cNvPr>
            <p:cNvSpPr/>
            <p:nvPr/>
          </p:nvSpPr>
          <p:spPr>
            <a:xfrm>
              <a:off x="1221541" y="3684500"/>
              <a:ext cx="4429774" cy="1181739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83B9935-6617-4F46-89F6-E9DF78121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7793" y="3922870"/>
              <a:ext cx="4077269" cy="695422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6A19A8-108B-4FEB-8581-5E770C37EA73}"/>
              </a:ext>
            </a:extLst>
          </p:cNvPr>
          <p:cNvSpPr/>
          <p:nvPr/>
        </p:nvSpPr>
        <p:spPr>
          <a:xfrm>
            <a:off x="167452" y="4410892"/>
            <a:ext cx="3182036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Pitching torque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BD77B63-ACF9-402B-8320-F235239FAC89}"/>
              </a:ext>
            </a:extLst>
          </p:cNvPr>
          <p:cNvCxnSpPr/>
          <p:nvPr/>
        </p:nvCxnSpPr>
        <p:spPr>
          <a:xfrm>
            <a:off x="4909454" y="5082743"/>
            <a:ext cx="0" cy="741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C4728B4-7887-430C-93C5-EAF5E7A4EEA1}"/>
              </a:ext>
            </a:extLst>
          </p:cNvPr>
          <p:cNvCxnSpPr/>
          <p:nvPr/>
        </p:nvCxnSpPr>
        <p:spPr>
          <a:xfrm>
            <a:off x="6651169" y="5082743"/>
            <a:ext cx="0" cy="741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7CF9757A-83F1-4F2E-8BF0-3E1AE613A2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658" y="5823857"/>
            <a:ext cx="2410161" cy="30484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7281959-5FA3-4DAB-A306-FE541DBF35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036" y="3922502"/>
            <a:ext cx="4544059" cy="27626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BD850E3-C7AD-43D7-A43B-446A86BB31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442" y="3946978"/>
            <a:ext cx="3724795" cy="266737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EAFA3888-C92A-429B-BF57-11160D28E9A7}"/>
              </a:ext>
            </a:extLst>
          </p:cNvPr>
          <p:cNvGrpSpPr/>
          <p:nvPr/>
        </p:nvGrpSpPr>
        <p:grpSpPr>
          <a:xfrm>
            <a:off x="9872835" y="4292993"/>
            <a:ext cx="1752025" cy="1412965"/>
            <a:chOff x="7540813" y="3429000"/>
            <a:chExt cx="2255919" cy="175564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8183136-20BA-4958-900C-97F0E46A7DC1}"/>
                </a:ext>
              </a:extLst>
            </p:cNvPr>
            <p:cNvSpPr/>
            <p:nvPr/>
          </p:nvSpPr>
          <p:spPr>
            <a:xfrm>
              <a:off x="7540813" y="3429000"/>
              <a:ext cx="2255919" cy="1755642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0A9AD8A-0EF0-465D-8E78-2C469A2E8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7770" y="3601872"/>
              <a:ext cx="1667108" cy="1409897"/>
            </a:xfrm>
            <a:prstGeom prst="rect">
              <a:avLst/>
            </a:prstGeom>
          </p:spPr>
        </p:pic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492DD70-6EC1-4119-8980-3E29FF31044B}"/>
              </a:ext>
            </a:extLst>
          </p:cNvPr>
          <p:cNvSpPr/>
          <p:nvPr/>
        </p:nvSpPr>
        <p:spPr>
          <a:xfrm>
            <a:off x="7786204" y="4292993"/>
            <a:ext cx="2034248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19507365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33D774-6EB4-4215-9485-5E52A3FDED20}"/>
              </a:ext>
            </a:extLst>
          </p:cNvPr>
          <p:cNvGrpSpPr/>
          <p:nvPr/>
        </p:nvGrpSpPr>
        <p:grpSpPr>
          <a:xfrm>
            <a:off x="2038361" y="992024"/>
            <a:ext cx="9275968" cy="2574031"/>
            <a:chOff x="2256720" y="3571006"/>
            <a:chExt cx="9275968" cy="257403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6A19A8-108B-4FEB-8581-5E770C37EA73}"/>
                </a:ext>
              </a:extLst>
            </p:cNvPr>
            <p:cNvSpPr/>
            <p:nvPr/>
          </p:nvSpPr>
          <p:spPr>
            <a:xfrm>
              <a:off x="2256720" y="3571006"/>
              <a:ext cx="3182036" cy="671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Pitching torque</a:t>
              </a:r>
              <a:endParaRPr lang="ko-KR" altLang="en-US" sz="1000" kern="0" dirty="0">
                <a:solidFill>
                  <a:srgbClr val="515560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BAEA5AF-8673-4059-B4FC-DE89BC6634D2}"/>
                </a:ext>
              </a:extLst>
            </p:cNvPr>
            <p:cNvGrpSpPr/>
            <p:nvPr/>
          </p:nvGrpSpPr>
          <p:grpSpPr>
            <a:xfrm>
              <a:off x="2468654" y="4309330"/>
              <a:ext cx="4429774" cy="1835707"/>
              <a:chOff x="3250574" y="4292993"/>
              <a:chExt cx="4429774" cy="1835707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7CD5C6D8-CE0C-4A5C-B9F7-68DFEAB8E420}"/>
                  </a:ext>
                </a:extLst>
              </p:cNvPr>
              <p:cNvGrpSpPr/>
              <p:nvPr/>
            </p:nvGrpSpPr>
            <p:grpSpPr>
              <a:xfrm>
                <a:off x="3250574" y="4292993"/>
                <a:ext cx="4429774" cy="1181739"/>
                <a:chOff x="1221541" y="3684500"/>
                <a:chExt cx="4429774" cy="1181739"/>
              </a:xfrm>
            </p:grpSpPr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A447215D-E581-4D2E-BBCF-966B6115F1AB}"/>
                    </a:ext>
                  </a:extLst>
                </p:cNvPr>
                <p:cNvSpPr/>
                <p:nvPr/>
              </p:nvSpPr>
              <p:spPr>
                <a:xfrm>
                  <a:off x="1221541" y="3684500"/>
                  <a:ext cx="4429774" cy="1181739"/>
                </a:xfrm>
                <a:prstGeom prst="rect">
                  <a:avLst/>
                </a:prstGeom>
                <a:solidFill>
                  <a:schemeClr val="bg1"/>
                </a:solidFill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983B9935-6617-4F46-89F6-E9DF78121C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7793" y="3922870"/>
                  <a:ext cx="4077269" cy="695422"/>
                </a:xfrm>
                <a:prstGeom prst="rect">
                  <a:avLst/>
                </a:prstGeom>
              </p:spPr>
            </p:pic>
          </p:grp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8BD77B63-ACF9-402B-8320-F235239FAC89}"/>
                  </a:ext>
                </a:extLst>
              </p:cNvPr>
              <p:cNvCxnSpPr/>
              <p:nvPr/>
            </p:nvCxnSpPr>
            <p:spPr>
              <a:xfrm>
                <a:off x="4909454" y="5082743"/>
                <a:ext cx="0" cy="7411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9C4728B4-7887-430C-93C5-EAF5E7A4EEA1}"/>
                  </a:ext>
                </a:extLst>
              </p:cNvPr>
              <p:cNvCxnSpPr/>
              <p:nvPr/>
            </p:nvCxnSpPr>
            <p:spPr>
              <a:xfrm>
                <a:off x="6651169" y="5082743"/>
                <a:ext cx="0" cy="7411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CF9757A-83F1-4F2E-8BF0-3E1AE613A2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9658" y="5823857"/>
                <a:ext cx="2410161" cy="304843"/>
              </a:xfrm>
              <a:prstGeom prst="rect">
                <a:avLst/>
              </a:prstGeom>
            </p:spPr>
          </p:pic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7281959-5FA3-4DAB-A306-FE541DBF3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8629" y="4717059"/>
              <a:ext cx="4544059" cy="276264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BD850E3-C7AD-43D7-A43B-446A86BB3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1971" y="5070345"/>
              <a:ext cx="3724795" cy="266737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AFA3888-C92A-429B-BF57-11160D28E9A7}"/>
              </a:ext>
            </a:extLst>
          </p:cNvPr>
          <p:cNvGrpSpPr/>
          <p:nvPr/>
        </p:nvGrpSpPr>
        <p:grpSpPr>
          <a:xfrm>
            <a:off x="9757902" y="395907"/>
            <a:ext cx="1752025" cy="1412965"/>
            <a:chOff x="7540813" y="3429000"/>
            <a:chExt cx="2255919" cy="175564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8183136-20BA-4958-900C-97F0E46A7DC1}"/>
                </a:ext>
              </a:extLst>
            </p:cNvPr>
            <p:cNvSpPr/>
            <p:nvPr/>
          </p:nvSpPr>
          <p:spPr>
            <a:xfrm>
              <a:off x="7540813" y="3429000"/>
              <a:ext cx="2255919" cy="1755642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0A9AD8A-0EF0-465D-8E78-2C469A2E8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7770" y="3601872"/>
              <a:ext cx="1667108" cy="1409897"/>
            </a:xfrm>
            <a:prstGeom prst="rect">
              <a:avLst/>
            </a:prstGeom>
          </p:spPr>
        </p:pic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492DD70-6EC1-4119-8980-3E29FF31044B}"/>
              </a:ext>
            </a:extLst>
          </p:cNvPr>
          <p:cNvSpPr/>
          <p:nvPr/>
        </p:nvSpPr>
        <p:spPr>
          <a:xfrm>
            <a:off x="7671271" y="395907"/>
            <a:ext cx="2034248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Speed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E2DF773-4FBD-480B-B8CB-6506308332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856" y="3610337"/>
            <a:ext cx="4524541" cy="275925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159F722F-52F9-4045-B322-6D7C502F285D}"/>
              </a:ext>
            </a:extLst>
          </p:cNvPr>
          <p:cNvGrpSpPr/>
          <p:nvPr/>
        </p:nvGrpSpPr>
        <p:grpSpPr>
          <a:xfrm>
            <a:off x="6800836" y="4205056"/>
            <a:ext cx="3401917" cy="2105039"/>
            <a:chOff x="5611454" y="4132474"/>
            <a:chExt cx="3401917" cy="210503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83A3B3B-5645-4A44-9374-E14E63F055CF}"/>
                </a:ext>
              </a:extLst>
            </p:cNvPr>
            <p:cNvSpPr/>
            <p:nvPr/>
          </p:nvSpPr>
          <p:spPr>
            <a:xfrm>
              <a:off x="5611454" y="4132474"/>
              <a:ext cx="3401917" cy="2105039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21CB8AC-4CB9-4841-B26C-DEF800783F77}"/>
                </a:ext>
              </a:extLst>
            </p:cNvPr>
            <p:cNvGrpSpPr/>
            <p:nvPr/>
          </p:nvGrpSpPr>
          <p:grpSpPr>
            <a:xfrm>
              <a:off x="5781696" y="4307730"/>
              <a:ext cx="3061432" cy="1714977"/>
              <a:chOff x="5755907" y="4039604"/>
              <a:chExt cx="3061432" cy="1714977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4323296C-6EF8-40A5-AFF6-E17CC3D2B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5907" y="4039604"/>
                <a:ext cx="2791215" cy="1086002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26400623-DC77-499E-BACA-B61D6AB1AF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7902" y="4940304"/>
                <a:ext cx="1924319" cy="495369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22A91B1F-F862-4C35-9AFD-EF2E86013C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5177" y="5402107"/>
                <a:ext cx="2772162" cy="352474"/>
              </a:xfrm>
              <a:prstGeom prst="rect">
                <a:avLst/>
              </a:prstGeom>
            </p:spPr>
          </p:pic>
        </p:grpSp>
      </p:grp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0C47932-EC31-436A-B144-5FC1BE897C4B}"/>
              </a:ext>
            </a:extLst>
          </p:cNvPr>
          <p:cNvCxnSpPr>
            <a:cxnSpLocks/>
          </p:cNvCxnSpPr>
          <p:nvPr/>
        </p:nvCxnSpPr>
        <p:spPr>
          <a:xfrm>
            <a:off x="3200400" y="5280051"/>
            <a:ext cx="174171" cy="58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39D4A2E-A329-4202-80E3-C9F1A9BD2C9E}"/>
              </a:ext>
            </a:extLst>
          </p:cNvPr>
          <p:cNvSpPr/>
          <p:nvPr/>
        </p:nvSpPr>
        <p:spPr>
          <a:xfrm>
            <a:off x="2607801" y="5671094"/>
            <a:ext cx="2034248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{B’}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가정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381E56B-9580-4E07-A4D4-9E04261DC7B8}"/>
              </a:ext>
            </a:extLst>
          </p:cNvPr>
          <p:cNvSpPr/>
          <p:nvPr/>
        </p:nvSpPr>
        <p:spPr>
          <a:xfrm>
            <a:off x="6503816" y="3439997"/>
            <a:ext cx="3995958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Pitching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구해보자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922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E2DF773-4FBD-480B-B8CB-650630833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856" y="3610337"/>
            <a:ext cx="4524541" cy="2759254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0C47932-EC31-436A-B144-5FC1BE897C4B}"/>
              </a:ext>
            </a:extLst>
          </p:cNvPr>
          <p:cNvCxnSpPr>
            <a:cxnSpLocks/>
          </p:cNvCxnSpPr>
          <p:nvPr/>
        </p:nvCxnSpPr>
        <p:spPr>
          <a:xfrm>
            <a:off x="3200400" y="5280051"/>
            <a:ext cx="174171" cy="58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39D4A2E-A329-4202-80E3-C9F1A9BD2C9E}"/>
              </a:ext>
            </a:extLst>
          </p:cNvPr>
          <p:cNvSpPr/>
          <p:nvPr/>
        </p:nvSpPr>
        <p:spPr>
          <a:xfrm>
            <a:off x="2607801" y="5671094"/>
            <a:ext cx="2034248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{B’}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가정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21C2FF8-2E30-4D31-B18D-F8BF75AB0789}"/>
              </a:ext>
            </a:extLst>
          </p:cNvPr>
          <p:cNvGrpSpPr/>
          <p:nvPr/>
        </p:nvGrpSpPr>
        <p:grpSpPr>
          <a:xfrm>
            <a:off x="566894" y="710697"/>
            <a:ext cx="3995958" cy="2870098"/>
            <a:chOff x="1558533" y="730512"/>
            <a:chExt cx="3995958" cy="287009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728B679-F5BE-45F7-979E-712FA0789B48}"/>
                </a:ext>
              </a:extLst>
            </p:cNvPr>
            <p:cNvGrpSpPr/>
            <p:nvPr/>
          </p:nvGrpSpPr>
          <p:grpSpPr>
            <a:xfrm>
              <a:off x="1558533" y="730512"/>
              <a:ext cx="3995958" cy="2870098"/>
              <a:chOff x="6503816" y="3439997"/>
              <a:chExt cx="3995958" cy="2870098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159F722F-52F9-4045-B322-6D7C502F285D}"/>
                  </a:ext>
                </a:extLst>
              </p:cNvPr>
              <p:cNvGrpSpPr/>
              <p:nvPr/>
            </p:nvGrpSpPr>
            <p:grpSpPr>
              <a:xfrm>
                <a:off x="6800836" y="4205056"/>
                <a:ext cx="3401917" cy="2105039"/>
                <a:chOff x="5611454" y="4132474"/>
                <a:chExt cx="3401917" cy="2105039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583A3B3B-5645-4A44-9374-E14E63F055CF}"/>
                    </a:ext>
                  </a:extLst>
                </p:cNvPr>
                <p:cNvSpPr/>
                <p:nvPr/>
              </p:nvSpPr>
              <p:spPr>
                <a:xfrm>
                  <a:off x="5611454" y="4132474"/>
                  <a:ext cx="3401917" cy="2105039"/>
                </a:xfrm>
                <a:prstGeom prst="rect">
                  <a:avLst/>
                </a:prstGeom>
                <a:solidFill>
                  <a:schemeClr val="bg1"/>
                </a:solidFill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B21CB8AC-4CB9-4841-B26C-DEF800783F77}"/>
                    </a:ext>
                  </a:extLst>
                </p:cNvPr>
                <p:cNvGrpSpPr/>
                <p:nvPr/>
              </p:nvGrpSpPr>
              <p:grpSpPr>
                <a:xfrm>
                  <a:off x="5781696" y="4307730"/>
                  <a:ext cx="3061432" cy="1714977"/>
                  <a:chOff x="5755907" y="4039604"/>
                  <a:chExt cx="3061432" cy="1714977"/>
                </a:xfrm>
              </p:grpSpPr>
              <p:pic>
                <p:nvPicPr>
                  <p:cNvPr id="9" name="그림 8">
                    <a:extLst>
                      <a:ext uri="{FF2B5EF4-FFF2-40B4-BE49-F238E27FC236}">
                        <a16:creationId xmlns:a16="http://schemas.microsoft.com/office/drawing/2014/main" id="{4323296C-6EF8-40A5-AFF6-E17CC3D2B1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5907" y="4039604"/>
                    <a:ext cx="2791215" cy="1086002"/>
                  </a:xfrm>
                  <a:prstGeom prst="rect">
                    <a:avLst/>
                  </a:prstGeom>
                </p:spPr>
              </p:pic>
              <p:pic>
                <p:nvPicPr>
                  <p:cNvPr id="15" name="그림 14">
                    <a:extLst>
                      <a:ext uri="{FF2B5EF4-FFF2-40B4-BE49-F238E27FC236}">
                        <a16:creationId xmlns:a16="http://schemas.microsoft.com/office/drawing/2014/main" id="{26400623-DC77-499E-BACA-B61D6AB1AF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47902" y="4940304"/>
                    <a:ext cx="1924319" cy="495369"/>
                  </a:xfrm>
                  <a:prstGeom prst="rect">
                    <a:avLst/>
                  </a:prstGeom>
                </p:spPr>
              </p:pic>
              <p:pic>
                <p:nvPicPr>
                  <p:cNvPr id="17" name="그림 16">
                    <a:extLst>
                      <a:ext uri="{FF2B5EF4-FFF2-40B4-BE49-F238E27FC236}">
                        <a16:creationId xmlns:a16="http://schemas.microsoft.com/office/drawing/2014/main" id="{22A91B1F-F862-4C35-9AFD-EF2E86013C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45177" y="5402107"/>
                    <a:ext cx="2772162" cy="352474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381E56B-9580-4E07-A4D4-9E04261DC7B8}"/>
                  </a:ext>
                </a:extLst>
              </p:cNvPr>
              <p:cNvSpPr/>
              <p:nvPr/>
            </p:nvSpPr>
            <p:spPr>
              <a:xfrm>
                <a:off x="6503816" y="3439997"/>
                <a:ext cx="3995958" cy="671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en-US" altLang="ko-KR" sz="2800" b="1" kern="0" dirty="0">
                    <a:solidFill>
                      <a:srgbClr val="7AB9DF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Pitching</a:t>
                </a:r>
                <a:r>
                  <a:rPr lang="ko-KR" altLang="en-US" sz="2800" b="1" kern="0" dirty="0">
                    <a:solidFill>
                      <a:srgbClr val="7AB9DF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을 구해보자</a:t>
                </a:r>
                <a:r>
                  <a:rPr lang="en-US" altLang="ko-KR" sz="2800" b="1" kern="0" dirty="0">
                    <a:solidFill>
                      <a:srgbClr val="7AB9DF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!</a:t>
                </a:r>
                <a:endParaRPr lang="ko-KR" altLang="en-US" sz="1000" kern="0" dirty="0">
                  <a:solidFill>
                    <a:srgbClr val="515560"/>
                  </a:solidFill>
                </a:endParaRPr>
              </a:p>
            </p:txBody>
          </p:sp>
        </p:grp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A6AB09A-AA97-442E-9E67-E09B14782B4F}"/>
                </a:ext>
              </a:extLst>
            </p:cNvPr>
            <p:cNvCxnSpPr/>
            <p:nvPr/>
          </p:nvCxnSpPr>
          <p:spPr>
            <a:xfrm>
              <a:off x="2315065" y="3033330"/>
              <a:ext cx="163644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F39C1E5-5467-4268-9C47-B98783B6F2C6}"/>
              </a:ext>
            </a:extLst>
          </p:cNvPr>
          <p:cNvCxnSpPr>
            <a:cxnSpLocks/>
          </p:cNvCxnSpPr>
          <p:nvPr/>
        </p:nvCxnSpPr>
        <p:spPr>
          <a:xfrm>
            <a:off x="2958126" y="2806396"/>
            <a:ext cx="1683923" cy="173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959BB77-27A1-40D8-9323-473B4AA4FDA0}"/>
              </a:ext>
            </a:extLst>
          </p:cNvPr>
          <p:cNvGrpSpPr/>
          <p:nvPr/>
        </p:nvGrpSpPr>
        <p:grpSpPr>
          <a:xfrm>
            <a:off x="4137480" y="706826"/>
            <a:ext cx="5500388" cy="2063456"/>
            <a:chOff x="5554491" y="1279024"/>
            <a:chExt cx="5500388" cy="206345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7DF970D-A073-403F-AD7E-E4D028A5EA80}"/>
                </a:ext>
              </a:extLst>
            </p:cNvPr>
            <p:cNvGrpSpPr/>
            <p:nvPr/>
          </p:nvGrpSpPr>
          <p:grpSpPr>
            <a:xfrm>
              <a:off x="5895518" y="1984955"/>
              <a:ext cx="2409167" cy="661153"/>
              <a:chOff x="7115832" y="2405742"/>
              <a:chExt cx="2409167" cy="661153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D6C60DD1-13BF-42C6-A85D-84DF2E7B49A1}"/>
                  </a:ext>
                </a:extLst>
              </p:cNvPr>
              <p:cNvSpPr/>
              <p:nvPr/>
            </p:nvSpPr>
            <p:spPr>
              <a:xfrm>
                <a:off x="7115832" y="2405742"/>
                <a:ext cx="2409167" cy="661153"/>
              </a:xfrm>
              <a:prstGeom prst="rect">
                <a:avLst/>
              </a:prstGeom>
              <a:solidFill>
                <a:schemeClr val="bg1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8E0650E-5267-481A-8173-6086EF9EC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5361" y="2479107"/>
                <a:ext cx="2210108" cy="514422"/>
              </a:xfrm>
              <a:prstGeom prst="rect">
                <a:avLst/>
              </a:prstGeom>
            </p:spPr>
          </p:pic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5996A9E-FBCF-47D7-8A1C-BEF1A5DC846C}"/>
                </a:ext>
              </a:extLst>
            </p:cNvPr>
            <p:cNvSpPr/>
            <p:nvPr/>
          </p:nvSpPr>
          <p:spPr>
            <a:xfrm>
              <a:off x="5554491" y="1279024"/>
              <a:ext cx="5500388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{B’}-x</a:t>
              </a:r>
              <a:r>
                <a:rPr lang="ko-KR" altLang="en-US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방향의 </a:t>
              </a: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pitching </a:t>
              </a:r>
              <a:r>
                <a:rPr lang="ko-KR" altLang="en-US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속도 조절</a:t>
              </a:r>
              <a:endPara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89FD3AB-684F-49FA-AE79-33CE9C254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101" y="2158346"/>
              <a:ext cx="1781424" cy="314369"/>
            </a:xfrm>
            <a:prstGeom prst="rect">
              <a:avLst/>
            </a:prstGeom>
          </p:spPr>
        </p:pic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B50834B-708F-4C6D-8333-F8BDFE5C1884}"/>
                </a:ext>
              </a:extLst>
            </p:cNvPr>
            <p:cNvCxnSpPr>
              <a:cxnSpLocks/>
            </p:cNvCxnSpPr>
            <p:nvPr/>
          </p:nvCxnSpPr>
          <p:spPr>
            <a:xfrm>
              <a:off x="6176297" y="2646108"/>
              <a:ext cx="0" cy="6963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3BFA30B-D182-4AF0-AC0B-29AA1FEE2477}"/>
              </a:ext>
            </a:extLst>
          </p:cNvPr>
          <p:cNvGrpSpPr/>
          <p:nvPr/>
        </p:nvGrpSpPr>
        <p:grpSpPr>
          <a:xfrm>
            <a:off x="3674691" y="2582947"/>
            <a:ext cx="5500388" cy="1437712"/>
            <a:chOff x="4817010" y="3741273"/>
            <a:chExt cx="5500388" cy="143771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7F9CD1B-B61B-49B6-92BD-8FBAABE53DAA}"/>
                </a:ext>
              </a:extLst>
            </p:cNvPr>
            <p:cNvGrpSpPr/>
            <p:nvPr/>
          </p:nvGrpSpPr>
          <p:grpSpPr>
            <a:xfrm>
              <a:off x="6204857" y="4417805"/>
              <a:ext cx="2434646" cy="761180"/>
              <a:chOff x="6685705" y="4403500"/>
              <a:chExt cx="2434646" cy="761180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BB32936-C340-4F63-835B-18166D2679E9}"/>
                  </a:ext>
                </a:extLst>
              </p:cNvPr>
              <p:cNvSpPr/>
              <p:nvPr/>
            </p:nvSpPr>
            <p:spPr>
              <a:xfrm>
                <a:off x="6685705" y="4403500"/>
                <a:ext cx="2434646" cy="761180"/>
              </a:xfrm>
              <a:prstGeom prst="rect">
                <a:avLst/>
              </a:prstGeom>
              <a:solidFill>
                <a:schemeClr val="bg1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255FD746-44F4-49D7-B63C-7FA02F70A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1316" y="4480058"/>
                <a:ext cx="2143424" cy="609685"/>
              </a:xfrm>
              <a:prstGeom prst="rect">
                <a:avLst/>
              </a:prstGeom>
            </p:spPr>
          </p:pic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7FEC157-E260-49DF-8D3D-6EC9A7F874FE}"/>
                </a:ext>
              </a:extLst>
            </p:cNvPr>
            <p:cNvSpPr/>
            <p:nvPr/>
          </p:nvSpPr>
          <p:spPr>
            <a:xfrm>
              <a:off x="4817010" y="3741273"/>
              <a:ext cx="5500388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desired pitch angle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96841D1-42FF-468D-BB9B-E8F5C3117C62}"/>
              </a:ext>
            </a:extLst>
          </p:cNvPr>
          <p:cNvGrpSpPr/>
          <p:nvPr/>
        </p:nvGrpSpPr>
        <p:grpSpPr>
          <a:xfrm>
            <a:off x="9320690" y="3067901"/>
            <a:ext cx="2255919" cy="1755642"/>
            <a:chOff x="7540813" y="3429000"/>
            <a:chExt cx="2255919" cy="1755642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1544FF5-3372-4C2A-9149-C30F9D93A18E}"/>
                </a:ext>
              </a:extLst>
            </p:cNvPr>
            <p:cNvSpPr/>
            <p:nvPr/>
          </p:nvSpPr>
          <p:spPr>
            <a:xfrm>
              <a:off x="7540813" y="3429000"/>
              <a:ext cx="2255919" cy="1755642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DAC5F3B-C79B-4E9C-8004-FD5C4DDF8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7770" y="3601872"/>
              <a:ext cx="1667108" cy="1409897"/>
            </a:xfrm>
            <a:prstGeom prst="rect">
              <a:avLst/>
            </a:prstGeom>
          </p:spPr>
        </p:pic>
      </p:grp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7FD787B-E781-4FA0-8DF3-7CE4C5222055}"/>
              </a:ext>
            </a:extLst>
          </p:cNvPr>
          <p:cNvCxnSpPr>
            <a:cxnSpLocks/>
          </p:cNvCxnSpPr>
          <p:nvPr/>
        </p:nvCxnSpPr>
        <p:spPr>
          <a:xfrm>
            <a:off x="6334650" y="3994666"/>
            <a:ext cx="185893" cy="1080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4E6FF23-8666-4978-8C0B-054E8690117E}"/>
              </a:ext>
            </a:extLst>
          </p:cNvPr>
          <p:cNvCxnSpPr>
            <a:cxnSpLocks/>
          </p:cNvCxnSpPr>
          <p:nvPr/>
        </p:nvCxnSpPr>
        <p:spPr>
          <a:xfrm>
            <a:off x="7571838" y="3640069"/>
            <a:ext cx="1683923" cy="173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FC8003C-4494-4E2A-BDDE-DF1F97AB4B67}"/>
              </a:ext>
            </a:extLst>
          </p:cNvPr>
          <p:cNvGrpSpPr/>
          <p:nvPr/>
        </p:nvGrpSpPr>
        <p:grpSpPr>
          <a:xfrm>
            <a:off x="5589619" y="4996415"/>
            <a:ext cx="4626366" cy="1321527"/>
            <a:chOff x="6475611" y="4999243"/>
            <a:chExt cx="4626366" cy="1321527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9619377-C5E8-4772-B4A6-5163332B4549}"/>
                </a:ext>
              </a:extLst>
            </p:cNvPr>
            <p:cNvGrpSpPr/>
            <p:nvPr/>
          </p:nvGrpSpPr>
          <p:grpSpPr>
            <a:xfrm>
              <a:off x="6672203" y="5139031"/>
              <a:ext cx="4429774" cy="1181739"/>
              <a:chOff x="1221541" y="3684500"/>
              <a:chExt cx="4429774" cy="1181739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6DEDC0EC-0118-454F-A84A-42AF15A32E65}"/>
                  </a:ext>
                </a:extLst>
              </p:cNvPr>
              <p:cNvSpPr/>
              <p:nvPr/>
            </p:nvSpPr>
            <p:spPr>
              <a:xfrm>
                <a:off x="1221541" y="3684500"/>
                <a:ext cx="4429774" cy="1181739"/>
              </a:xfrm>
              <a:prstGeom prst="rect">
                <a:avLst/>
              </a:prstGeom>
              <a:solidFill>
                <a:schemeClr val="bg1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8A1D5B17-DCCC-46C1-9A20-D43D7A17F2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7793" y="4098856"/>
                <a:ext cx="4077269" cy="695422"/>
              </a:xfrm>
              <a:prstGeom prst="rect">
                <a:avLst/>
              </a:prstGeom>
            </p:spPr>
          </p:pic>
        </p:grp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493147E-1128-4B74-A13B-BD3D3D69DD92}"/>
                </a:ext>
              </a:extLst>
            </p:cNvPr>
            <p:cNvSpPr/>
            <p:nvPr/>
          </p:nvSpPr>
          <p:spPr>
            <a:xfrm>
              <a:off x="6475611" y="4999243"/>
              <a:ext cx="3182036" cy="671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Pitching torque</a:t>
              </a:r>
              <a:endParaRPr lang="ko-KR" altLang="en-US" sz="1000" kern="0" dirty="0">
                <a:solidFill>
                  <a:srgbClr val="515560"/>
                </a:solidFill>
              </a:endParaRP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1B1A94A-B087-4489-A4E2-C3EFB99F289B}"/>
              </a:ext>
            </a:extLst>
          </p:cNvPr>
          <p:cNvSpPr/>
          <p:nvPr/>
        </p:nvSpPr>
        <p:spPr>
          <a:xfrm>
            <a:off x="9063350" y="1714338"/>
            <a:ext cx="2619312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21930683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E2DF773-4FBD-480B-B8CB-650630833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856" y="3610337"/>
            <a:ext cx="4524541" cy="2759254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0C47932-EC31-436A-B144-5FC1BE897C4B}"/>
              </a:ext>
            </a:extLst>
          </p:cNvPr>
          <p:cNvCxnSpPr>
            <a:cxnSpLocks/>
          </p:cNvCxnSpPr>
          <p:nvPr/>
        </p:nvCxnSpPr>
        <p:spPr>
          <a:xfrm>
            <a:off x="3200400" y="5280051"/>
            <a:ext cx="174171" cy="58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39D4A2E-A329-4202-80E3-C9F1A9BD2C9E}"/>
              </a:ext>
            </a:extLst>
          </p:cNvPr>
          <p:cNvSpPr/>
          <p:nvPr/>
        </p:nvSpPr>
        <p:spPr>
          <a:xfrm>
            <a:off x="2607801" y="5671094"/>
            <a:ext cx="2034248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{B’}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가정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21C2FF8-2E30-4D31-B18D-F8BF75AB0789}"/>
              </a:ext>
            </a:extLst>
          </p:cNvPr>
          <p:cNvGrpSpPr/>
          <p:nvPr/>
        </p:nvGrpSpPr>
        <p:grpSpPr>
          <a:xfrm>
            <a:off x="566894" y="710697"/>
            <a:ext cx="3995958" cy="2870098"/>
            <a:chOff x="1558533" y="730512"/>
            <a:chExt cx="3995958" cy="287009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728B679-F5BE-45F7-979E-712FA0789B48}"/>
                </a:ext>
              </a:extLst>
            </p:cNvPr>
            <p:cNvGrpSpPr/>
            <p:nvPr/>
          </p:nvGrpSpPr>
          <p:grpSpPr>
            <a:xfrm>
              <a:off x="1558533" y="730512"/>
              <a:ext cx="3995958" cy="2870098"/>
              <a:chOff x="6503816" y="3439997"/>
              <a:chExt cx="3995958" cy="2870098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159F722F-52F9-4045-B322-6D7C502F285D}"/>
                  </a:ext>
                </a:extLst>
              </p:cNvPr>
              <p:cNvGrpSpPr/>
              <p:nvPr/>
            </p:nvGrpSpPr>
            <p:grpSpPr>
              <a:xfrm>
                <a:off x="6800836" y="4205056"/>
                <a:ext cx="3401917" cy="2105039"/>
                <a:chOff x="5611454" y="4132474"/>
                <a:chExt cx="3401917" cy="2105039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583A3B3B-5645-4A44-9374-E14E63F055CF}"/>
                    </a:ext>
                  </a:extLst>
                </p:cNvPr>
                <p:cNvSpPr/>
                <p:nvPr/>
              </p:nvSpPr>
              <p:spPr>
                <a:xfrm>
                  <a:off x="5611454" y="4132474"/>
                  <a:ext cx="3401917" cy="2105039"/>
                </a:xfrm>
                <a:prstGeom prst="rect">
                  <a:avLst/>
                </a:prstGeom>
                <a:solidFill>
                  <a:schemeClr val="bg1"/>
                </a:solidFill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B21CB8AC-4CB9-4841-B26C-DEF800783F77}"/>
                    </a:ext>
                  </a:extLst>
                </p:cNvPr>
                <p:cNvGrpSpPr/>
                <p:nvPr/>
              </p:nvGrpSpPr>
              <p:grpSpPr>
                <a:xfrm>
                  <a:off x="5781696" y="4307730"/>
                  <a:ext cx="3061432" cy="1714977"/>
                  <a:chOff x="5755907" y="4039604"/>
                  <a:chExt cx="3061432" cy="1714977"/>
                </a:xfrm>
              </p:grpSpPr>
              <p:pic>
                <p:nvPicPr>
                  <p:cNvPr id="9" name="그림 8">
                    <a:extLst>
                      <a:ext uri="{FF2B5EF4-FFF2-40B4-BE49-F238E27FC236}">
                        <a16:creationId xmlns:a16="http://schemas.microsoft.com/office/drawing/2014/main" id="{4323296C-6EF8-40A5-AFF6-E17CC3D2B1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5907" y="4039604"/>
                    <a:ext cx="2791215" cy="1086002"/>
                  </a:xfrm>
                  <a:prstGeom prst="rect">
                    <a:avLst/>
                  </a:prstGeom>
                </p:spPr>
              </p:pic>
              <p:pic>
                <p:nvPicPr>
                  <p:cNvPr id="15" name="그림 14">
                    <a:extLst>
                      <a:ext uri="{FF2B5EF4-FFF2-40B4-BE49-F238E27FC236}">
                        <a16:creationId xmlns:a16="http://schemas.microsoft.com/office/drawing/2014/main" id="{26400623-DC77-499E-BACA-B61D6AB1AF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47902" y="4940304"/>
                    <a:ext cx="1924319" cy="495369"/>
                  </a:xfrm>
                  <a:prstGeom prst="rect">
                    <a:avLst/>
                  </a:prstGeom>
                </p:spPr>
              </p:pic>
              <p:pic>
                <p:nvPicPr>
                  <p:cNvPr id="17" name="그림 16">
                    <a:extLst>
                      <a:ext uri="{FF2B5EF4-FFF2-40B4-BE49-F238E27FC236}">
                        <a16:creationId xmlns:a16="http://schemas.microsoft.com/office/drawing/2014/main" id="{22A91B1F-F862-4C35-9AFD-EF2E86013C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45177" y="5402107"/>
                    <a:ext cx="2772162" cy="352474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381E56B-9580-4E07-A4D4-9E04261DC7B8}"/>
                  </a:ext>
                </a:extLst>
              </p:cNvPr>
              <p:cNvSpPr/>
              <p:nvPr/>
            </p:nvSpPr>
            <p:spPr>
              <a:xfrm>
                <a:off x="6503816" y="3439997"/>
                <a:ext cx="3995958" cy="671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en-US" altLang="ko-KR" sz="2800" b="1" kern="0" dirty="0">
                    <a:solidFill>
                      <a:srgbClr val="7AB9DF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Pitching</a:t>
                </a:r>
                <a:r>
                  <a:rPr lang="ko-KR" altLang="en-US" sz="2800" b="1" kern="0" dirty="0">
                    <a:solidFill>
                      <a:srgbClr val="7AB9DF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을 구해보자</a:t>
                </a:r>
                <a:r>
                  <a:rPr lang="en-US" altLang="ko-KR" sz="2800" b="1" kern="0" dirty="0">
                    <a:solidFill>
                      <a:srgbClr val="7AB9DF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!</a:t>
                </a:r>
                <a:endParaRPr lang="ko-KR" altLang="en-US" sz="1000" kern="0" dirty="0">
                  <a:solidFill>
                    <a:srgbClr val="515560"/>
                  </a:solidFill>
                </a:endParaRPr>
              </a:p>
            </p:txBody>
          </p:sp>
        </p:grp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A6AB09A-AA97-442E-9E67-E09B14782B4F}"/>
                </a:ext>
              </a:extLst>
            </p:cNvPr>
            <p:cNvCxnSpPr/>
            <p:nvPr/>
          </p:nvCxnSpPr>
          <p:spPr>
            <a:xfrm>
              <a:off x="2315065" y="3033330"/>
              <a:ext cx="163644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F39C1E5-5467-4268-9C47-B98783B6F2C6}"/>
              </a:ext>
            </a:extLst>
          </p:cNvPr>
          <p:cNvCxnSpPr>
            <a:cxnSpLocks/>
          </p:cNvCxnSpPr>
          <p:nvPr/>
        </p:nvCxnSpPr>
        <p:spPr>
          <a:xfrm>
            <a:off x="2958126" y="2806396"/>
            <a:ext cx="1683923" cy="173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959BB77-27A1-40D8-9323-473B4AA4FDA0}"/>
              </a:ext>
            </a:extLst>
          </p:cNvPr>
          <p:cNvGrpSpPr/>
          <p:nvPr/>
        </p:nvGrpSpPr>
        <p:grpSpPr>
          <a:xfrm>
            <a:off x="4137480" y="706826"/>
            <a:ext cx="5500388" cy="2063456"/>
            <a:chOff x="5554491" y="1279024"/>
            <a:chExt cx="5500388" cy="206345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7DF970D-A073-403F-AD7E-E4D028A5EA80}"/>
                </a:ext>
              </a:extLst>
            </p:cNvPr>
            <p:cNvGrpSpPr/>
            <p:nvPr/>
          </p:nvGrpSpPr>
          <p:grpSpPr>
            <a:xfrm>
              <a:off x="5895518" y="1984955"/>
              <a:ext cx="2409167" cy="661153"/>
              <a:chOff x="7115832" y="2405742"/>
              <a:chExt cx="2409167" cy="661153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D6C60DD1-13BF-42C6-A85D-84DF2E7B49A1}"/>
                  </a:ext>
                </a:extLst>
              </p:cNvPr>
              <p:cNvSpPr/>
              <p:nvPr/>
            </p:nvSpPr>
            <p:spPr>
              <a:xfrm>
                <a:off x="7115832" y="2405742"/>
                <a:ext cx="2409167" cy="661153"/>
              </a:xfrm>
              <a:prstGeom prst="rect">
                <a:avLst/>
              </a:prstGeom>
              <a:solidFill>
                <a:schemeClr val="bg1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8E0650E-5267-481A-8173-6086EF9EC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5361" y="2479107"/>
                <a:ext cx="2210108" cy="514422"/>
              </a:xfrm>
              <a:prstGeom prst="rect">
                <a:avLst/>
              </a:prstGeom>
            </p:spPr>
          </p:pic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5996A9E-FBCF-47D7-8A1C-BEF1A5DC846C}"/>
                </a:ext>
              </a:extLst>
            </p:cNvPr>
            <p:cNvSpPr/>
            <p:nvPr/>
          </p:nvSpPr>
          <p:spPr>
            <a:xfrm>
              <a:off x="5554491" y="1279024"/>
              <a:ext cx="5500388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{B’}-x</a:t>
              </a:r>
              <a:r>
                <a:rPr lang="ko-KR" altLang="en-US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방향의 </a:t>
              </a: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pitching </a:t>
              </a:r>
              <a:r>
                <a:rPr lang="ko-KR" altLang="en-US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속도 조절</a:t>
              </a:r>
              <a:endPara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89FD3AB-684F-49FA-AE79-33CE9C254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101" y="2158346"/>
              <a:ext cx="1781424" cy="314369"/>
            </a:xfrm>
            <a:prstGeom prst="rect">
              <a:avLst/>
            </a:prstGeom>
          </p:spPr>
        </p:pic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B50834B-708F-4C6D-8333-F8BDFE5C1884}"/>
                </a:ext>
              </a:extLst>
            </p:cNvPr>
            <p:cNvCxnSpPr>
              <a:cxnSpLocks/>
            </p:cNvCxnSpPr>
            <p:nvPr/>
          </p:nvCxnSpPr>
          <p:spPr>
            <a:xfrm>
              <a:off x="6176297" y="2646108"/>
              <a:ext cx="0" cy="6963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3BFA30B-D182-4AF0-AC0B-29AA1FEE2477}"/>
              </a:ext>
            </a:extLst>
          </p:cNvPr>
          <p:cNvGrpSpPr/>
          <p:nvPr/>
        </p:nvGrpSpPr>
        <p:grpSpPr>
          <a:xfrm>
            <a:off x="3674691" y="2582947"/>
            <a:ext cx="5500388" cy="1437712"/>
            <a:chOff x="4817010" y="3741273"/>
            <a:chExt cx="5500388" cy="143771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7F9CD1B-B61B-49B6-92BD-8FBAABE53DAA}"/>
                </a:ext>
              </a:extLst>
            </p:cNvPr>
            <p:cNvGrpSpPr/>
            <p:nvPr/>
          </p:nvGrpSpPr>
          <p:grpSpPr>
            <a:xfrm>
              <a:off x="6204857" y="4417805"/>
              <a:ext cx="2434646" cy="761180"/>
              <a:chOff x="6685705" y="4403500"/>
              <a:chExt cx="2434646" cy="761180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BB32936-C340-4F63-835B-18166D2679E9}"/>
                  </a:ext>
                </a:extLst>
              </p:cNvPr>
              <p:cNvSpPr/>
              <p:nvPr/>
            </p:nvSpPr>
            <p:spPr>
              <a:xfrm>
                <a:off x="6685705" y="4403500"/>
                <a:ext cx="2434646" cy="761180"/>
              </a:xfrm>
              <a:prstGeom prst="rect">
                <a:avLst/>
              </a:prstGeom>
              <a:solidFill>
                <a:schemeClr val="bg1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255FD746-44F4-49D7-B63C-7FA02F70A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1316" y="4480058"/>
                <a:ext cx="2143424" cy="609685"/>
              </a:xfrm>
              <a:prstGeom prst="rect">
                <a:avLst/>
              </a:prstGeom>
            </p:spPr>
          </p:pic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7FEC157-E260-49DF-8D3D-6EC9A7F874FE}"/>
                </a:ext>
              </a:extLst>
            </p:cNvPr>
            <p:cNvSpPr/>
            <p:nvPr/>
          </p:nvSpPr>
          <p:spPr>
            <a:xfrm>
              <a:off x="4817010" y="3741273"/>
              <a:ext cx="5500388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desired pitch angle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96841D1-42FF-468D-BB9B-E8F5C3117C62}"/>
              </a:ext>
            </a:extLst>
          </p:cNvPr>
          <p:cNvGrpSpPr/>
          <p:nvPr/>
        </p:nvGrpSpPr>
        <p:grpSpPr>
          <a:xfrm>
            <a:off x="9320690" y="3067901"/>
            <a:ext cx="2255919" cy="1755642"/>
            <a:chOff x="7540813" y="3429000"/>
            <a:chExt cx="2255919" cy="1755642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1544FF5-3372-4C2A-9149-C30F9D93A18E}"/>
                </a:ext>
              </a:extLst>
            </p:cNvPr>
            <p:cNvSpPr/>
            <p:nvPr/>
          </p:nvSpPr>
          <p:spPr>
            <a:xfrm>
              <a:off x="7540813" y="3429000"/>
              <a:ext cx="2255919" cy="1755642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DAC5F3B-C79B-4E9C-8004-FD5C4DDF8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7770" y="3601872"/>
              <a:ext cx="1667108" cy="1409897"/>
            </a:xfrm>
            <a:prstGeom prst="rect">
              <a:avLst/>
            </a:prstGeom>
          </p:spPr>
        </p:pic>
      </p:grp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7FD787B-E781-4FA0-8DF3-7CE4C5222055}"/>
              </a:ext>
            </a:extLst>
          </p:cNvPr>
          <p:cNvCxnSpPr>
            <a:cxnSpLocks/>
          </p:cNvCxnSpPr>
          <p:nvPr/>
        </p:nvCxnSpPr>
        <p:spPr>
          <a:xfrm>
            <a:off x="6334650" y="3994666"/>
            <a:ext cx="185893" cy="1080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4E6FF23-8666-4978-8C0B-054E8690117E}"/>
              </a:ext>
            </a:extLst>
          </p:cNvPr>
          <p:cNvCxnSpPr>
            <a:cxnSpLocks/>
          </p:cNvCxnSpPr>
          <p:nvPr/>
        </p:nvCxnSpPr>
        <p:spPr>
          <a:xfrm>
            <a:off x="7571838" y="3640069"/>
            <a:ext cx="1683923" cy="173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FC8003C-4494-4E2A-BDDE-DF1F97AB4B67}"/>
              </a:ext>
            </a:extLst>
          </p:cNvPr>
          <p:cNvGrpSpPr/>
          <p:nvPr/>
        </p:nvGrpSpPr>
        <p:grpSpPr>
          <a:xfrm>
            <a:off x="5589619" y="4996415"/>
            <a:ext cx="4626366" cy="1321527"/>
            <a:chOff x="6475611" y="4999243"/>
            <a:chExt cx="4626366" cy="1321527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9619377-C5E8-4772-B4A6-5163332B4549}"/>
                </a:ext>
              </a:extLst>
            </p:cNvPr>
            <p:cNvGrpSpPr/>
            <p:nvPr/>
          </p:nvGrpSpPr>
          <p:grpSpPr>
            <a:xfrm>
              <a:off x="6672203" y="5139031"/>
              <a:ext cx="4429774" cy="1181739"/>
              <a:chOff x="1221541" y="3684500"/>
              <a:chExt cx="4429774" cy="1181739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6DEDC0EC-0118-454F-A84A-42AF15A32E65}"/>
                  </a:ext>
                </a:extLst>
              </p:cNvPr>
              <p:cNvSpPr/>
              <p:nvPr/>
            </p:nvSpPr>
            <p:spPr>
              <a:xfrm>
                <a:off x="1221541" y="3684500"/>
                <a:ext cx="4429774" cy="1181739"/>
              </a:xfrm>
              <a:prstGeom prst="rect">
                <a:avLst/>
              </a:prstGeom>
              <a:solidFill>
                <a:schemeClr val="bg1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8A1D5B17-DCCC-46C1-9A20-D43D7A17F2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7793" y="4098856"/>
                <a:ext cx="4077269" cy="695422"/>
              </a:xfrm>
              <a:prstGeom prst="rect">
                <a:avLst/>
              </a:prstGeom>
            </p:spPr>
          </p:pic>
        </p:grp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493147E-1128-4B74-A13B-BD3D3D69DD92}"/>
                </a:ext>
              </a:extLst>
            </p:cNvPr>
            <p:cNvSpPr/>
            <p:nvPr/>
          </p:nvSpPr>
          <p:spPr>
            <a:xfrm>
              <a:off x="6475611" y="4999243"/>
              <a:ext cx="3182036" cy="671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Pitching torque</a:t>
              </a:r>
              <a:endParaRPr lang="ko-KR" altLang="en-US" sz="1000" kern="0" dirty="0">
                <a:solidFill>
                  <a:srgbClr val="515560"/>
                </a:solidFill>
              </a:endParaRP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1B1A94A-B087-4489-A4E2-C3EFB99F289B}"/>
              </a:ext>
            </a:extLst>
          </p:cNvPr>
          <p:cNvSpPr/>
          <p:nvPr/>
        </p:nvSpPr>
        <p:spPr>
          <a:xfrm>
            <a:off x="9063350" y="1714338"/>
            <a:ext cx="2619312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Speed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C495BC4-EAE9-481A-A324-F6AA31E57FD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-62905"/>
            <a:chExt cx="12192000" cy="685800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31F88E5-2E18-4E52-964E-E957F6164FDC}"/>
                </a:ext>
              </a:extLst>
            </p:cNvPr>
            <p:cNvGrpSpPr/>
            <p:nvPr/>
          </p:nvGrpSpPr>
          <p:grpSpPr>
            <a:xfrm>
              <a:off x="0" y="-62905"/>
              <a:ext cx="12192000" cy="6858000"/>
              <a:chOff x="-36510" y="0"/>
              <a:chExt cx="12192000" cy="6858000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3DB3BAD3-7DDC-41B6-929A-AA48A40D9680}"/>
                  </a:ext>
                </a:extLst>
              </p:cNvPr>
              <p:cNvGrpSpPr/>
              <p:nvPr/>
            </p:nvGrpSpPr>
            <p:grpSpPr>
              <a:xfrm>
                <a:off x="-36510" y="0"/>
                <a:ext cx="12192000" cy="6858000"/>
                <a:chOff x="-36510" y="0"/>
                <a:chExt cx="12192000" cy="6858000"/>
              </a:xfrm>
            </p:grpSpPr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05005D77-6302-442F-B7EF-AB053CD745DF}"/>
                    </a:ext>
                  </a:extLst>
                </p:cNvPr>
                <p:cNvSpPr/>
                <p:nvPr/>
              </p:nvSpPr>
              <p:spPr>
                <a:xfrm>
                  <a:off x="-36510" y="0"/>
                  <a:ext cx="12192000" cy="6858000"/>
                </a:xfrm>
                <a:prstGeom prst="rect">
                  <a:avLst/>
                </a:prstGeom>
                <a:solidFill>
                  <a:schemeClr val="tx1">
                    <a:alpha val="76000"/>
                  </a:scheme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F56535D7-6E41-41C4-A4F5-5EE3170CC4DE}"/>
                    </a:ext>
                  </a:extLst>
                </p:cNvPr>
                <p:cNvSpPr/>
                <p:nvPr/>
              </p:nvSpPr>
              <p:spPr>
                <a:xfrm>
                  <a:off x="304799" y="272495"/>
                  <a:ext cx="11377863" cy="6322533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4C4645C-A1E3-4D3C-84FC-3395AA41FD2A}"/>
                    </a:ext>
                  </a:extLst>
                </p:cNvPr>
                <p:cNvSpPr txBox="1"/>
                <p:nvPr/>
              </p:nvSpPr>
              <p:spPr>
                <a:xfrm>
                  <a:off x="1227656" y="535706"/>
                  <a:ext cx="9736688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3000" b="1" dirty="0">
                      <a:solidFill>
                        <a:schemeClr val="bg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Yaw?</a:t>
                  </a:r>
                </a:p>
              </p:txBody>
            </p:sp>
          </p:grp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5B0BDBAE-75DB-4915-8BB5-801A6D2499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900" y="1173186"/>
                <a:ext cx="10502900" cy="0"/>
              </a:xfrm>
              <a:prstGeom prst="line">
                <a:avLst/>
              </a:prstGeom>
              <a:ln w="9525" cap="flat" cmpd="sng" algn="ctr">
                <a:solidFill>
                  <a:schemeClr val="bg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43BF2F-7CE9-467E-A127-84BEA0C4E83F}"/>
                  </a:ext>
                </a:extLst>
              </p:cNvPr>
              <p:cNvSpPr txBox="1"/>
              <p:nvPr/>
            </p:nvSpPr>
            <p:spPr>
              <a:xfrm>
                <a:off x="286418" y="4719501"/>
                <a:ext cx="1137786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Yaw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는 이동방향에 대해 수직면에 있는 축주위로의 회전을 의미합니다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.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Pitch motion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과 마찬가지로 제어모델링을 할 때 꼭 고려를 해줘야 하는 요소입니다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.</a:t>
                </a: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오른쪽 그림은 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Yaw angle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에 대한 식입니다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.</a:t>
                </a:r>
              </a:p>
              <a:p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9FEE6557-2236-4DBE-AA4A-736343B305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900" y="4366599"/>
                <a:ext cx="10502900" cy="0"/>
              </a:xfrm>
              <a:prstGeom prst="line">
                <a:avLst/>
              </a:prstGeom>
              <a:ln w="9525" cap="flat" cmpd="sng" algn="ctr">
                <a:solidFill>
                  <a:schemeClr val="bg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94E13D35-699F-4A7B-AB7B-CD1B1BE4B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23468" y="1243296"/>
              <a:ext cx="3632386" cy="293424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0A8B5F5F-BA67-46BF-AE16-716964405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10310" y="2028909"/>
              <a:ext cx="3947429" cy="1363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38308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299476" y="272216"/>
            <a:ext cx="3838004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4.3 Advanced Topics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381E56B-9580-4E07-A4D4-9E04261DC7B8}"/>
              </a:ext>
            </a:extLst>
          </p:cNvPr>
          <p:cNvSpPr/>
          <p:nvPr/>
        </p:nvSpPr>
        <p:spPr>
          <a:xfrm>
            <a:off x="1090139" y="843313"/>
            <a:ext cx="9807181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4.3.1 Nonholonomic and Under-Actuated Systems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CEBD460-7033-4055-A188-114F7B394D63}"/>
              </a:ext>
            </a:extLst>
          </p:cNvPr>
          <p:cNvCxnSpPr>
            <a:cxnSpLocks/>
          </p:cNvCxnSpPr>
          <p:nvPr/>
        </p:nvCxnSpPr>
        <p:spPr>
          <a:xfrm>
            <a:off x="299476" y="1515164"/>
            <a:ext cx="11383186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B9409D3A-56F8-4717-88C3-B8462F9D9C4E}"/>
              </a:ext>
            </a:extLst>
          </p:cNvPr>
          <p:cNvCxnSpPr>
            <a:cxnSpLocks/>
          </p:cNvCxnSpPr>
          <p:nvPr/>
        </p:nvCxnSpPr>
        <p:spPr>
          <a:xfrm flipV="1">
            <a:off x="5993729" y="1515165"/>
            <a:ext cx="0" cy="507986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9E6534D-382B-462B-BCAD-B5978836F5D9}"/>
              </a:ext>
            </a:extLst>
          </p:cNvPr>
          <p:cNvSpPr/>
          <p:nvPr/>
        </p:nvSpPr>
        <p:spPr>
          <a:xfrm>
            <a:off x="508974" y="1620599"/>
            <a:ext cx="5280581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홀로노믹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(Holonomic)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Controllabe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DOF = Total DOF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208BC65-6DD1-4293-B8E3-DC31E0B05AF9}"/>
              </a:ext>
            </a:extLst>
          </p:cNvPr>
          <p:cNvSpPr/>
          <p:nvPr/>
        </p:nvSpPr>
        <p:spPr>
          <a:xfrm>
            <a:off x="508973" y="3048896"/>
            <a:ext cx="5280581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 </a:t>
            </a:r>
            <a:r>
              <a:rPr lang="ko-KR" altLang="en-US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홀로노믹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NonHolonomic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Controllabe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DOF &lt; Total DOF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10F69A2-C11D-47B8-B408-BB03B64850EA}"/>
              </a:ext>
            </a:extLst>
          </p:cNvPr>
          <p:cNvSpPr/>
          <p:nvPr/>
        </p:nvSpPr>
        <p:spPr>
          <a:xfrm>
            <a:off x="611060" y="4477193"/>
            <a:ext cx="5280581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리던던트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(Redundant)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Controllabe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DOF &gt; Total DOF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53F18AA-4430-49DC-827A-2AA239FDAE0A}"/>
              </a:ext>
            </a:extLst>
          </p:cNvPr>
          <p:cNvSpPr/>
          <p:nvPr/>
        </p:nvSpPr>
        <p:spPr>
          <a:xfrm>
            <a:off x="6009410" y="1515164"/>
            <a:ext cx="5280581" cy="196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Fully-actuated :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모든 관절에 대해서 제어를 할 수 있는 상태 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DOF = Total actuator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D44E6EF-B527-4598-9CF2-C5D23400834C}"/>
              </a:ext>
            </a:extLst>
          </p:cNvPr>
          <p:cNvSpPr/>
          <p:nvPr/>
        </p:nvSpPr>
        <p:spPr>
          <a:xfrm>
            <a:off x="6090445" y="3641240"/>
            <a:ext cx="5280581" cy="196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Under-actuated :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적은 구동기로 모든 관절을 제어 할 수 있는 상태 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DOF &gt; Total actuator</a:t>
            </a:r>
          </a:p>
        </p:txBody>
      </p:sp>
    </p:spTree>
    <p:extLst>
      <p:ext uri="{BB962C8B-B14F-4D97-AF65-F5344CB8AC3E}">
        <p14:creationId xmlns:p14="http://schemas.microsoft.com/office/powerpoint/2010/main" val="4137959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-768233" y="336059"/>
            <a:ext cx="5518159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들어가기 전</a:t>
            </a:r>
            <a:r>
              <a:rPr lang="en-US" altLang="ko-KR" sz="2800" b="1" i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..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2B4778-D1ED-452F-84F0-DAECC1F33AA8}"/>
              </a:ext>
            </a:extLst>
          </p:cNvPr>
          <p:cNvSpPr/>
          <p:nvPr/>
        </p:nvSpPr>
        <p:spPr>
          <a:xfrm>
            <a:off x="5115335" y="2121238"/>
            <a:ext cx="8486654" cy="3261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Mobile Robot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대표 종류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14350" indent="-514350" algn="ctr" latinLnBrk="0">
              <a:lnSpc>
                <a:spcPct val="150000"/>
              </a:lnSpc>
              <a:buAutoNum type="alphaLcPeriod"/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Floor</a:t>
            </a:r>
          </a:p>
          <a:p>
            <a:pPr marL="514350" indent="-514350" algn="ctr" latinLnBrk="0">
              <a:lnSpc>
                <a:spcPct val="150000"/>
              </a:lnSpc>
              <a:buAutoNum type="alphaLcPeriod"/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Sensor</a:t>
            </a:r>
          </a:p>
          <a:p>
            <a:pPr marL="514350" indent="-514350" algn="ctr" latinLnBrk="0">
              <a:lnSpc>
                <a:spcPct val="150000"/>
              </a:lnSpc>
              <a:buAutoNum type="alphaLcPeriod"/>
              <a:defRPr/>
            </a:pP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08138B-FD6A-44CB-AB71-ACF26CA72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38" y="2032288"/>
            <a:ext cx="6525324" cy="261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29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460123" y="1011604"/>
            <a:ext cx="3344779" cy="3344779"/>
            <a:chOff x="4369564" y="1893159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5B9BD5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Mobile robot seminar</a:t>
              </a:r>
              <a:endPara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Ch4. Mobile robot</a:t>
              </a: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73432" y="4597327"/>
            <a:ext cx="5518159" cy="1623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Thanks for watching</a:t>
            </a:r>
          </a:p>
          <a:p>
            <a:pPr algn="ctr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srgbClr val="515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715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-768233" y="336059"/>
            <a:ext cx="5518159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들어가기 전</a:t>
            </a:r>
            <a:r>
              <a:rPr lang="en-US" altLang="ko-KR" sz="2800" b="1" i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..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2B4778-D1ED-452F-84F0-DAECC1F33AA8}"/>
              </a:ext>
            </a:extLst>
          </p:cNvPr>
          <p:cNvSpPr/>
          <p:nvPr/>
        </p:nvSpPr>
        <p:spPr>
          <a:xfrm>
            <a:off x="1990846" y="4424229"/>
            <a:ext cx="8486654" cy="196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모바일 로봇은 지상에서만 운용되는 것이 아니다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무인기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(UAV),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자율 수중 차량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(AUV),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자율 표면 차량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(ASV)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로봇보트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5F27A1-5BA2-4B94-AABB-C7E789ED3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884" y="1344856"/>
            <a:ext cx="4591691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97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-768233" y="336059"/>
            <a:ext cx="5518159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들어가기 전</a:t>
            </a:r>
            <a:r>
              <a:rPr lang="en-US" altLang="ko-KR" sz="2800" b="1" i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..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2B4778-D1ED-452F-84F0-DAECC1F33AA8}"/>
              </a:ext>
            </a:extLst>
          </p:cNvPr>
          <p:cNvSpPr/>
          <p:nvPr/>
        </p:nvSpPr>
        <p:spPr>
          <a:xfrm>
            <a:off x="304798" y="4052592"/>
            <a:ext cx="11582402" cy="2615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Mars Science Laboratory (MSL) rover, known as Curiosity/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항만의 컨테이너 운송 차량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광산의 트럭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광대한 </a:t>
            </a:r>
            <a:r>
              <a:rPr lang="ko-KR" altLang="en-US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에이커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농업을 위한 자율주행 트랙터와 같은 현장 로봇 시스템은 이제 다양한 용도에 상업적으로 이용 가능하다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5F27A1-5BA2-4B94-AABB-C7E789ED3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4500" y="864947"/>
            <a:ext cx="5082999" cy="345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1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64565" y="1697404"/>
            <a:ext cx="3344779" cy="3344779"/>
            <a:chOff x="970965" y="2154604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73432" y="262971"/>
            <a:ext cx="5518159" cy="95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앞으로 </a:t>
            </a:r>
            <a:r>
              <a:rPr lang="en-US" altLang="ko-KR" sz="2800" b="1" i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ko-KR" altLang="en-US" sz="2800" b="1" i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장에서 다룰 내용들</a:t>
            </a:r>
            <a:r>
              <a:rPr lang="en-US" altLang="ko-KR" sz="2800" b="1" i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..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>
                <a:solidFill>
                  <a:srgbClr val="515560"/>
                </a:solidFill>
              </a:rPr>
              <a:t>Mobile</a:t>
            </a:r>
            <a:r>
              <a:rPr lang="ko-KR" altLang="en-US" sz="1100" kern="0" dirty="0">
                <a:solidFill>
                  <a:srgbClr val="515560"/>
                </a:solidFill>
              </a:rPr>
              <a:t> </a:t>
            </a:r>
            <a:r>
              <a:rPr lang="en-US" altLang="ko-KR" sz="1100" kern="0" dirty="0">
                <a:solidFill>
                  <a:srgbClr val="515560"/>
                </a:solidFill>
              </a:rPr>
              <a:t>Robot</a:t>
            </a:r>
            <a:r>
              <a:rPr lang="ko-KR" altLang="en-US" sz="1100" kern="0" dirty="0">
                <a:solidFill>
                  <a:srgbClr val="515560"/>
                </a:solidFill>
              </a:rPr>
              <a:t>의 기본 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69471" y="5038780"/>
            <a:ext cx="2734965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Wheeled Mobile Robots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4362345" y="1697404"/>
            <a:ext cx="3344779" cy="3344779"/>
            <a:chOff x="970965" y="2154604"/>
            <a:chExt cx="3344779" cy="3344779"/>
          </a:xfrm>
        </p:grpSpPr>
        <p:sp>
          <p:nvSpPr>
            <p:cNvPr id="15" name="직사각형 14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667251" y="5008448"/>
            <a:ext cx="2734965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Flying Robot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8160125" y="1697404"/>
            <a:ext cx="3344779" cy="3344779"/>
            <a:chOff x="970965" y="2154604"/>
            <a:chExt cx="3344779" cy="3344779"/>
          </a:xfrm>
        </p:grpSpPr>
        <p:sp>
          <p:nvSpPr>
            <p:cNvPr id="20" name="직사각형 19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8465031" y="5008448"/>
            <a:ext cx="2734965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Advanced Topics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66C716-C89E-42C7-8632-22E4B07F8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21" y="2216445"/>
            <a:ext cx="2472966" cy="21276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2CD542-2F87-45B1-B544-BB7AA3A8C1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89" y="2453691"/>
            <a:ext cx="2857593" cy="19506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2D2294-31F3-433E-8C9B-E33706CCDB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270" y="2400964"/>
            <a:ext cx="2906486" cy="193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5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73432" y="262971"/>
            <a:ext cx="5518159" cy="899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7AB9D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Wheel mobile Robot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srgbClr val="515560"/>
                </a:solidFill>
              </a:rPr>
              <a:t>Enjoy your stylish business and campus life with BIZCAM</a:t>
            </a:r>
            <a:endParaRPr lang="ko-KR" altLang="en-US" sz="4400" kern="0" dirty="0">
              <a:solidFill>
                <a:srgbClr val="515560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73313" y="2485439"/>
            <a:ext cx="1734937" cy="1734937"/>
            <a:chOff x="4369564" y="1893159"/>
            <a:chExt cx="3344779" cy="3344779"/>
          </a:xfrm>
        </p:grpSpPr>
        <p:sp>
          <p:nvSpPr>
            <p:cNvPr id="25" name="직사각형 24"/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3" name="자유형 2"/>
          <p:cNvSpPr/>
          <p:nvPr/>
        </p:nvSpPr>
        <p:spPr>
          <a:xfrm>
            <a:off x="998537" y="3600450"/>
            <a:ext cx="2665413" cy="776288"/>
          </a:xfrm>
          <a:custGeom>
            <a:avLst/>
            <a:gdLst>
              <a:gd name="connsiteX0" fmla="*/ 114300 w 2641600"/>
              <a:gd name="connsiteY0" fmla="*/ 482600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42875 w 2641600"/>
              <a:gd name="connsiteY0" fmla="*/ 492125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61925 w 2641600"/>
              <a:gd name="connsiteY0" fmla="*/ 496888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90500 w 2670175"/>
              <a:gd name="connsiteY0" fmla="*/ 496888 h 774700"/>
              <a:gd name="connsiteX1" fmla="*/ 0 w 2670175"/>
              <a:gd name="connsiteY1" fmla="*/ 774700 h 774700"/>
              <a:gd name="connsiteX2" fmla="*/ 1857375 w 2670175"/>
              <a:gd name="connsiteY2" fmla="*/ 774700 h 774700"/>
              <a:gd name="connsiteX3" fmla="*/ 2225675 w 2670175"/>
              <a:gd name="connsiteY3" fmla="*/ 0 h 774700"/>
              <a:gd name="connsiteX4" fmla="*/ 2670175 w 2670175"/>
              <a:gd name="connsiteY4" fmla="*/ 12700 h 774700"/>
              <a:gd name="connsiteX0" fmla="*/ 171450 w 2670175"/>
              <a:gd name="connsiteY0" fmla="*/ 492126 h 774700"/>
              <a:gd name="connsiteX1" fmla="*/ 0 w 2670175"/>
              <a:gd name="connsiteY1" fmla="*/ 774700 h 774700"/>
              <a:gd name="connsiteX2" fmla="*/ 1857375 w 2670175"/>
              <a:gd name="connsiteY2" fmla="*/ 774700 h 774700"/>
              <a:gd name="connsiteX3" fmla="*/ 2225675 w 2670175"/>
              <a:gd name="connsiteY3" fmla="*/ 0 h 774700"/>
              <a:gd name="connsiteX4" fmla="*/ 2670175 w 2670175"/>
              <a:gd name="connsiteY4" fmla="*/ 12700 h 774700"/>
              <a:gd name="connsiteX0" fmla="*/ 171450 w 2665413"/>
              <a:gd name="connsiteY0" fmla="*/ 493714 h 776288"/>
              <a:gd name="connsiteX1" fmla="*/ 0 w 2665413"/>
              <a:gd name="connsiteY1" fmla="*/ 776288 h 776288"/>
              <a:gd name="connsiteX2" fmla="*/ 1857375 w 2665413"/>
              <a:gd name="connsiteY2" fmla="*/ 776288 h 776288"/>
              <a:gd name="connsiteX3" fmla="*/ 2225675 w 2665413"/>
              <a:gd name="connsiteY3" fmla="*/ 1588 h 776288"/>
              <a:gd name="connsiteX4" fmla="*/ 2665413 w 2665413"/>
              <a:gd name="connsiteY4" fmla="*/ 0 h 77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413" h="776288">
                <a:moveTo>
                  <a:pt x="171450" y="493714"/>
                </a:moveTo>
                <a:lnTo>
                  <a:pt x="0" y="776288"/>
                </a:lnTo>
                <a:lnTo>
                  <a:pt x="1857375" y="776288"/>
                </a:lnTo>
                <a:lnTo>
                  <a:pt x="2225675" y="1588"/>
                </a:lnTo>
                <a:lnTo>
                  <a:pt x="2665413" y="0"/>
                </a:lnTo>
              </a:path>
            </a:pathLst>
          </a:custGeom>
          <a:noFill/>
          <a:ln w="222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3663950" y="2485439"/>
            <a:ext cx="1734937" cy="1734937"/>
            <a:chOff x="4369564" y="1893159"/>
            <a:chExt cx="3344779" cy="3344779"/>
          </a:xfrm>
        </p:grpSpPr>
        <p:sp>
          <p:nvSpPr>
            <p:cNvPr id="33" name="직사각형 32"/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36" name="자유형 35"/>
          <p:cNvSpPr/>
          <p:nvPr/>
        </p:nvSpPr>
        <p:spPr>
          <a:xfrm>
            <a:off x="3889174" y="3600450"/>
            <a:ext cx="2665413" cy="776288"/>
          </a:xfrm>
          <a:custGeom>
            <a:avLst/>
            <a:gdLst>
              <a:gd name="connsiteX0" fmla="*/ 114300 w 2641600"/>
              <a:gd name="connsiteY0" fmla="*/ 482600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42875 w 2641600"/>
              <a:gd name="connsiteY0" fmla="*/ 492125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61925 w 2641600"/>
              <a:gd name="connsiteY0" fmla="*/ 496888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90500 w 2670175"/>
              <a:gd name="connsiteY0" fmla="*/ 496888 h 774700"/>
              <a:gd name="connsiteX1" fmla="*/ 0 w 2670175"/>
              <a:gd name="connsiteY1" fmla="*/ 774700 h 774700"/>
              <a:gd name="connsiteX2" fmla="*/ 1857375 w 2670175"/>
              <a:gd name="connsiteY2" fmla="*/ 774700 h 774700"/>
              <a:gd name="connsiteX3" fmla="*/ 2225675 w 2670175"/>
              <a:gd name="connsiteY3" fmla="*/ 0 h 774700"/>
              <a:gd name="connsiteX4" fmla="*/ 2670175 w 2670175"/>
              <a:gd name="connsiteY4" fmla="*/ 12700 h 774700"/>
              <a:gd name="connsiteX0" fmla="*/ 171450 w 2670175"/>
              <a:gd name="connsiteY0" fmla="*/ 492126 h 774700"/>
              <a:gd name="connsiteX1" fmla="*/ 0 w 2670175"/>
              <a:gd name="connsiteY1" fmla="*/ 774700 h 774700"/>
              <a:gd name="connsiteX2" fmla="*/ 1857375 w 2670175"/>
              <a:gd name="connsiteY2" fmla="*/ 774700 h 774700"/>
              <a:gd name="connsiteX3" fmla="*/ 2225675 w 2670175"/>
              <a:gd name="connsiteY3" fmla="*/ 0 h 774700"/>
              <a:gd name="connsiteX4" fmla="*/ 2670175 w 2670175"/>
              <a:gd name="connsiteY4" fmla="*/ 12700 h 774700"/>
              <a:gd name="connsiteX0" fmla="*/ 171450 w 2665413"/>
              <a:gd name="connsiteY0" fmla="*/ 493714 h 776288"/>
              <a:gd name="connsiteX1" fmla="*/ 0 w 2665413"/>
              <a:gd name="connsiteY1" fmla="*/ 776288 h 776288"/>
              <a:gd name="connsiteX2" fmla="*/ 1857375 w 2665413"/>
              <a:gd name="connsiteY2" fmla="*/ 776288 h 776288"/>
              <a:gd name="connsiteX3" fmla="*/ 2225675 w 2665413"/>
              <a:gd name="connsiteY3" fmla="*/ 1588 h 776288"/>
              <a:gd name="connsiteX4" fmla="*/ 2665413 w 2665413"/>
              <a:gd name="connsiteY4" fmla="*/ 0 h 77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413" h="776288">
                <a:moveTo>
                  <a:pt x="171450" y="493714"/>
                </a:moveTo>
                <a:lnTo>
                  <a:pt x="0" y="776288"/>
                </a:lnTo>
                <a:lnTo>
                  <a:pt x="1857375" y="776288"/>
                </a:lnTo>
                <a:lnTo>
                  <a:pt x="2225675" y="1588"/>
                </a:lnTo>
                <a:lnTo>
                  <a:pt x="2665413" y="0"/>
                </a:lnTo>
              </a:path>
            </a:pathLst>
          </a:custGeom>
          <a:noFill/>
          <a:ln w="222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6554587" y="2485439"/>
            <a:ext cx="1734937" cy="1734937"/>
            <a:chOff x="4369564" y="1893159"/>
            <a:chExt cx="3344779" cy="3344779"/>
          </a:xfrm>
        </p:grpSpPr>
        <p:sp>
          <p:nvSpPr>
            <p:cNvPr id="38" name="직사각형 37"/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41" name="자유형 40"/>
          <p:cNvSpPr/>
          <p:nvPr/>
        </p:nvSpPr>
        <p:spPr>
          <a:xfrm>
            <a:off x="6779811" y="3600450"/>
            <a:ext cx="2665413" cy="776288"/>
          </a:xfrm>
          <a:custGeom>
            <a:avLst/>
            <a:gdLst>
              <a:gd name="connsiteX0" fmla="*/ 114300 w 2641600"/>
              <a:gd name="connsiteY0" fmla="*/ 482600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42875 w 2641600"/>
              <a:gd name="connsiteY0" fmla="*/ 492125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61925 w 2641600"/>
              <a:gd name="connsiteY0" fmla="*/ 496888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90500 w 2670175"/>
              <a:gd name="connsiteY0" fmla="*/ 496888 h 774700"/>
              <a:gd name="connsiteX1" fmla="*/ 0 w 2670175"/>
              <a:gd name="connsiteY1" fmla="*/ 774700 h 774700"/>
              <a:gd name="connsiteX2" fmla="*/ 1857375 w 2670175"/>
              <a:gd name="connsiteY2" fmla="*/ 774700 h 774700"/>
              <a:gd name="connsiteX3" fmla="*/ 2225675 w 2670175"/>
              <a:gd name="connsiteY3" fmla="*/ 0 h 774700"/>
              <a:gd name="connsiteX4" fmla="*/ 2670175 w 2670175"/>
              <a:gd name="connsiteY4" fmla="*/ 12700 h 774700"/>
              <a:gd name="connsiteX0" fmla="*/ 171450 w 2670175"/>
              <a:gd name="connsiteY0" fmla="*/ 492126 h 774700"/>
              <a:gd name="connsiteX1" fmla="*/ 0 w 2670175"/>
              <a:gd name="connsiteY1" fmla="*/ 774700 h 774700"/>
              <a:gd name="connsiteX2" fmla="*/ 1857375 w 2670175"/>
              <a:gd name="connsiteY2" fmla="*/ 774700 h 774700"/>
              <a:gd name="connsiteX3" fmla="*/ 2225675 w 2670175"/>
              <a:gd name="connsiteY3" fmla="*/ 0 h 774700"/>
              <a:gd name="connsiteX4" fmla="*/ 2670175 w 2670175"/>
              <a:gd name="connsiteY4" fmla="*/ 12700 h 774700"/>
              <a:gd name="connsiteX0" fmla="*/ 171450 w 2665413"/>
              <a:gd name="connsiteY0" fmla="*/ 493714 h 776288"/>
              <a:gd name="connsiteX1" fmla="*/ 0 w 2665413"/>
              <a:gd name="connsiteY1" fmla="*/ 776288 h 776288"/>
              <a:gd name="connsiteX2" fmla="*/ 1857375 w 2665413"/>
              <a:gd name="connsiteY2" fmla="*/ 776288 h 776288"/>
              <a:gd name="connsiteX3" fmla="*/ 2225675 w 2665413"/>
              <a:gd name="connsiteY3" fmla="*/ 1588 h 776288"/>
              <a:gd name="connsiteX4" fmla="*/ 2665413 w 2665413"/>
              <a:gd name="connsiteY4" fmla="*/ 0 h 77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413" h="776288">
                <a:moveTo>
                  <a:pt x="171450" y="493714"/>
                </a:moveTo>
                <a:lnTo>
                  <a:pt x="0" y="776288"/>
                </a:lnTo>
                <a:lnTo>
                  <a:pt x="1857375" y="776288"/>
                </a:lnTo>
                <a:lnTo>
                  <a:pt x="2225675" y="1588"/>
                </a:lnTo>
                <a:lnTo>
                  <a:pt x="2665413" y="0"/>
                </a:lnTo>
              </a:path>
            </a:pathLst>
          </a:custGeom>
          <a:noFill/>
          <a:ln w="222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9445224" y="2485438"/>
            <a:ext cx="1734937" cy="1734937"/>
            <a:chOff x="4369564" y="1893159"/>
            <a:chExt cx="3344779" cy="3344779"/>
          </a:xfrm>
        </p:grpSpPr>
        <p:sp>
          <p:nvSpPr>
            <p:cNvPr id="43" name="직사각형 42"/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484841" y="5005221"/>
            <a:ext cx="2311879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7AB9D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바퀴</a:t>
            </a:r>
            <a:endParaRPr lang="en-US" altLang="ko-KR" sz="1400" b="1" dirty="0">
              <a:solidFill>
                <a:srgbClr val="7AB9D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375478" y="5005221"/>
            <a:ext cx="2311879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srgbClr val="7AB9D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이륜카트</a:t>
            </a:r>
            <a:endParaRPr lang="en-US" altLang="ko-KR" sz="1400" b="1" dirty="0">
              <a:solidFill>
                <a:srgbClr val="7AB9D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66115" y="5005221"/>
            <a:ext cx="2311879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7AB9D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사륜 자동차</a:t>
            </a:r>
            <a:endParaRPr lang="en-US" altLang="ko-KR" sz="1400" b="1" dirty="0">
              <a:solidFill>
                <a:srgbClr val="7AB9D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017487" y="5005221"/>
            <a:ext cx="2665413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7AB9D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Choice for Robot Platform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It’s not possible to drive sideways.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Can’t rotate a car on the spot.</a:t>
            </a:r>
          </a:p>
        </p:txBody>
      </p:sp>
      <p:sp>
        <p:nvSpPr>
          <p:cNvPr id="51" name="자유형 50"/>
          <p:cNvSpPr>
            <a:spLocks/>
          </p:cNvSpPr>
          <p:nvPr/>
        </p:nvSpPr>
        <p:spPr bwMode="auto">
          <a:xfrm>
            <a:off x="7174405" y="3039950"/>
            <a:ext cx="505694" cy="560500"/>
          </a:xfrm>
          <a:custGeom>
            <a:avLst/>
            <a:gdLst>
              <a:gd name="connsiteX0" fmla="*/ 320012 w 439877"/>
              <a:gd name="connsiteY0" fmla="*/ 171183 h 487550"/>
              <a:gd name="connsiteX1" fmla="*/ 323091 w 439877"/>
              <a:gd name="connsiteY1" fmla="*/ 171646 h 487550"/>
              <a:gd name="connsiteX2" fmla="*/ 326169 w 439877"/>
              <a:gd name="connsiteY2" fmla="*/ 172881 h 487550"/>
              <a:gd name="connsiteX3" fmla="*/ 329094 w 439877"/>
              <a:gd name="connsiteY3" fmla="*/ 174578 h 487550"/>
              <a:gd name="connsiteX4" fmla="*/ 331557 w 439877"/>
              <a:gd name="connsiteY4" fmla="*/ 176894 h 487550"/>
              <a:gd name="connsiteX5" fmla="*/ 333404 w 439877"/>
              <a:gd name="connsiteY5" fmla="*/ 179517 h 487550"/>
              <a:gd name="connsiteX6" fmla="*/ 334944 w 439877"/>
              <a:gd name="connsiteY6" fmla="*/ 182758 h 487550"/>
              <a:gd name="connsiteX7" fmla="*/ 335713 w 439877"/>
              <a:gd name="connsiteY7" fmla="*/ 185845 h 487550"/>
              <a:gd name="connsiteX8" fmla="*/ 335867 w 439877"/>
              <a:gd name="connsiteY8" fmla="*/ 188932 h 487550"/>
              <a:gd name="connsiteX9" fmla="*/ 335405 w 439877"/>
              <a:gd name="connsiteY9" fmla="*/ 192173 h 487550"/>
              <a:gd name="connsiteX10" fmla="*/ 334328 w 439877"/>
              <a:gd name="connsiteY10" fmla="*/ 195260 h 487550"/>
              <a:gd name="connsiteX11" fmla="*/ 332481 w 439877"/>
              <a:gd name="connsiteY11" fmla="*/ 198192 h 487550"/>
              <a:gd name="connsiteX12" fmla="*/ 330326 w 439877"/>
              <a:gd name="connsiteY12" fmla="*/ 200662 h 487550"/>
              <a:gd name="connsiteX13" fmla="*/ 307544 w 439877"/>
              <a:gd name="connsiteY13" fmla="*/ 221035 h 487550"/>
              <a:gd name="connsiteX14" fmla="*/ 304773 w 439877"/>
              <a:gd name="connsiteY14" fmla="*/ 223041 h 487550"/>
              <a:gd name="connsiteX15" fmla="*/ 301848 w 439877"/>
              <a:gd name="connsiteY15" fmla="*/ 224584 h 487550"/>
              <a:gd name="connsiteX16" fmla="*/ 298616 w 439877"/>
              <a:gd name="connsiteY16" fmla="*/ 225356 h 487550"/>
              <a:gd name="connsiteX17" fmla="*/ 295383 w 439877"/>
              <a:gd name="connsiteY17" fmla="*/ 225356 h 487550"/>
              <a:gd name="connsiteX18" fmla="*/ 292304 w 439877"/>
              <a:gd name="connsiteY18" fmla="*/ 224893 h 487550"/>
              <a:gd name="connsiteX19" fmla="*/ 289226 w 439877"/>
              <a:gd name="connsiteY19" fmla="*/ 223658 h 487550"/>
              <a:gd name="connsiteX20" fmla="*/ 286301 w 439877"/>
              <a:gd name="connsiteY20" fmla="*/ 222115 h 487550"/>
              <a:gd name="connsiteX21" fmla="*/ 283838 w 439877"/>
              <a:gd name="connsiteY21" fmla="*/ 219800 h 487550"/>
              <a:gd name="connsiteX22" fmla="*/ 281837 w 439877"/>
              <a:gd name="connsiteY22" fmla="*/ 217022 h 487550"/>
              <a:gd name="connsiteX23" fmla="*/ 280452 w 439877"/>
              <a:gd name="connsiteY23" fmla="*/ 213935 h 487550"/>
              <a:gd name="connsiteX24" fmla="*/ 279682 w 439877"/>
              <a:gd name="connsiteY24" fmla="*/ 210848 h 487550"/>
              <a:gd name="connsiteX25" fmla="*/ 279528 w 439877"/>
              <a:gd name="connsiteY25" fmla="*/ 207607 h 487550"/>
              <a:gd name="connsiteX26" fmla="*/ 279990 w 439877"/>
              <a:gd name="connsiteY26" fmla="*/ 204366 h 487550"/>
              <a:gd name="connsiteX27" fmla="*/ 281067 w 439877"/>
              <a:gd name="connsiteY27" fmla="*/ 201433 h 487550"/>
              <a:gd name="connsiteX28" fmla="*/ 282915 w 439877"/>
              <a:gd name="connsiteY28" fmla="*/ 198655 h 487550"/>
              <a:gd name="connsiteX29" fmla="*/ 285224 w 439877"/>
              <a:gd name="connsiteY29" fmla="*/ 196032 h 487550"/>
              <a:gd name="connsiteX30" fmla="*/ 307698 w 439877"/>
              <a:gd name="connsiteY30" fmla="*/ 175659 h 487550"/>
              <a:gd name="connsiteX31" fmla="*/ 310622 w 439877"/>
              <a:gd name="connsiteY31" fmla="*/ 173652 h 487550"/>
              <a:gd name="connsiteX32" fmla="*/ 313547 w 439877"/>
              <a:gd name="connsiteY32" fmla="*/ 172263 h 487550"/>
              <a:gd name="connsiteX33" fmla="*/ 316626 w 439877"/>
              <a:gd name="connsiteY33" fmla="*/ 171337 h 487550"/>
              <a:gd name="connsiteX34" fmla="*/ 153539 w 439877"/>
              <a:gd name="connsiteY34" fmla="*/ 169017 h 487550"/>
              <a:gd name="connsiteX35" fmla="*/ 320698 w 439877"/>
              <a:gd name="connsiteY35" fmla="*/ 355370 h 487550"/>
              <a:gd name="connsiteX36" fmla="*/ 208949 w 439877"/>
              <a:gd name="connsiteY36" fmla="*/ 455666 h 487550"/>
              <a:gd name="connsiteX37" fmla="*/ 202603 w 439877"/>
              <a:gd name="connsiteY37" fmla="*/ 460928 h 487550"/>
              <a:gd name="connsiteX38" fmla="*/ 195948 w 439877"/>
              <a:gd name="connsiteY38" fmla="*/ 465572 h 487550"/>
              <a:gd name="connsiteX39" fmla="*/ 188828 w 439877"/>
              <a:gd name="connsiteY39" fmla="*/ 470060 h 487550"/>
              <a:gd name="connsiteX40" fmla="*/ 181399 w 439877"/>
              <a:gd name="connsiteY40" fmla="*/ 473930 h 487550"/>
              <a:gd name="connsiteX41" fmla="*/ 173660 w 439877"/>
              <a:gd name="connsiteY41" fmla="*/ 477490 h 487550"/>
              <a:gd name="connsiteX42" fmla="*/ 165612 w 439877"/>
              <a:gd name="connsiteY42" fmla="*/ 480276 h 487550"/>
              <a:gd name="connsiteX43" fmla="*/ 157563 w 439877"/>
              <a:gd name="connsiteY43" fmla="*/ 482752 h 487550"/>
              <a:gd name="connsiteX44" fmla="*/ 149205 w 439877"/>
              <a:gd name="connsiteY44" fmla="*/ 484764 h 487550"/>
              <a:gd name="connsiteX45" fmla="*/ 140847 w 439877"/>
              <a:gd name="connsiteY45" fmla="*/ 486312 h 487550"/>
              <a:gd name="connsiteX46" fmla="*/ 132489 w 439877"/>
              <a:gd name="connsiteY46" fmla="*/ 487241 h 487550"/>
              <a:gd name="connsiteX47" fmla="*/ 123976 w 439877"/>
              <a:gd name="connsiteY47" fmla="*/ 487550 h 487550"/>
              <a:gd name="connsiteX48" fmla="*/ 115618 w 439877"/>
              <a:gd name="connsiteY48" fmla="*/ 487395 h 487550"/>
              <a:gd name="connsiteX49" fmla="*/ 107415 w 439877"/>
              <a:gd name="connsiteY49" fmla="*/ 486621 h 487550"/>
              <a:gd name="connsiteX50" fmla="*/ 99367 w 439877"/>
              <a:gd name="connsiteY50" fmla="*/ 485383 h 487550"/>
              <a:gd name="connsiteX51" fmla="*/ 91628 w 439877"/>
              <a:gd name="connsiteY51" fmla="*/ 483526 h 487550"/>
              <a:gd name="connsiteX52" fmla="*/ 83889 w 439877"/>
              <a:gd name="connsiteY52" fmla="*/ 480895 h 487550"/>
              <a:gd name="connsiteX53" fmla="*/ 76460 w 439877"/>
              <a:gd name="connsiteY53" fmla="*/ 477799 h 487550"/>
              <a:gd name="connsiteX54" fmla="*/ 69495 w 439877"/>
              <a:gd name="connsiteY54" fmla="*/ 474084 h 487550"/>
              <a:gd name="connsiteX55" fmla="*/ 62839 w 439877"/>
              <a:gd name="connsiteY55" fmla="*/ 469751 h 487550"/>
              <a:gd name="connsiteX56" fmla="*/ 56803 w 439877"/>
              <a:gd name="connsiteY56" fmla="*/ 464643 h 487550"/>
              <a:gd name="connsiteX57" fmla="*/ 51076 w 439877"/>
              <a:gd name="connsiteY57" fmla="*/ 459071 h 487550"/>
              <a:gd name="connsiteX58" fmla="*/ 21359 w 439877"/>
              <a:gd name="connsiteY58" fmla="*/ 426103 h 487550"/>
              <a:gd name="connsiteX59" fmla="*/ 16406 w 439877"/>
              <a:gd name="connsiteY59" fmla="*/ 419757 h 487550"/>
              <a:gd name="connsiteX60" fmla="*/ 11918 w 439877"/>
              <a:gd name="connsiteY60" fmla="*/ 413102 h 487550"/>
              <a:gd name="connsiteX61" fmla="*/ 8358 w 439877"/>
              <a:gd name="connsiteY61" fmla="*/ 406137 h 487550"/>
              <a:gd name="connsiteX62" fmla="*/ 5417 w 439877"/>
              <a:gd name="connsiteY62" fmla="*/ 398708 h 487550"/>
              <a:gd name="connsiteX63" fmla="*/ 3095 w 439877"/>
              <a:gd name="connsiteY63" fmla="*/ 391123 h 487550"/>
              <a:gd name="connsiteX64" fmla="*/ 1393 w 439877"/>
              <a:gd name="connsiteY64" fmla="*/ 383230 h 487550"/>
              <a:gd name="connsiteX65" fmla="*/ 464 w 439877"/>
              <a:gd name="connsiteY65" fmla="*/ 375027 h 487550"/>
              <a:gd name="connsiteX66" fmla="*/ 0 w 439877"/>
              <a:gd name="connsiteY66" fmla="*/ 366823 h 487550"/>
              <a:gd name="connsiteX67" fmla="*/ 155 w 439877"/>
              <a:gd name="connsiteY67" fmla="*/ 358620 h 487550"/>
              <a:gd name="connsiteX68" fmla="*/ 929 w 439877"/>
              <a:gd name="connsiteY68" fmla="*/ 350262 h 487550"/>
              <a:gd name="connsiteX69" fmla="*/ 2167 w 439877"/>
              <a:gd name="connsiteY69" fmla="*/ 341904 h 487550"/>
              <a:gd name="connsiteX70" fmla="*/ 4024 w 439877"/>
              <a:gd name="connsiteY70" fmla="*/ 333701 h 487550"/>
              <a:gd name="connsiteX71" fmla="*/ 6346 w 439877"/>
              <a:gd name="connsiteY71" fmla="*/ 325498 h 487550"/>
              <a:gd name="connsiteX72" fmla="*/ 9286 w 439877"/>
              <a:gd name="connsiteY72" fmla="*/ 317449 h 487550"/>
              <a:gd name="connsiteX73" fmla="*/ 12537 w 439877"/>
              <a:gd name="connsiteY73" fmla="*/ 309555 h 487550"/>
              <a:gd name="connsiteX74" fmla="*/ 16406 w 439877"/>
              <a:gd name="connsiteY74" fmla="*/ 302126 h 487550"/>
              <a:gd name="connsiteX75" fmla="*/ 20585 w 439877"/>
              <a:gd name="connsiteY75" fmla="*/ 294852 h 487550"/>
              <a:gd name="connsiteX76" fmla="*/ 25383 w 439877"/>
              <a:gd name="connsiteY76" fmla="*/ 287886 h 487550"/>
              <a:gd name="connsiteX77" fmla="*/ 30491 w 439877"/>
              <a:gd name="connsiteY77" fmla="*/ 281231 h 487550"/>
              <a:gd name="connsiteX78" fmla="*/ 35908 w 439877"/>
              <a:gd name="connsiteY78" fmla="*/ 275040 h 487550"/>
              <a:gd name="connsiteX79" fmla="*/ 41790 w 439877"/>
              <a:gd name="connsiteY79" fmla="*/ 269468 h 487550"/>
              <a:gd name="connsiteX80" fmla="*/ 367585 w 439877"/>
              <a:gd name="connsiteY80" fmla="*/ 156016 h 487550"/>
              <a:gd name="connsiteX81" fmla="*/ 376834 w 439877"/>
              <a:gd name="connsiteY81" fmla="*/ 166314 h 487550"/>
              <a:gd name="connsiteX82" fmla="*/ 382846 w 439877"/>
              <a:gd name="connsiteY82" fmla="*/ 173648 h 487550"/>
              <a:gd name="connsiteX83" fmla="*/ 388087 w 439877"/>
              <a:gd name="connsiteY83" fmla="*/ 181293 h 487550"/>
              <a:gd name="connsiteX84" fmla="*/ 392403 w 439877"/>
              <a:gd name="connsiteY84" fmla="*/ 189407 h 487550"/>
              <a:gd name="connsiteX85" fmla="*/ 396103 w 439877"/>
              <a:gd name="connsiteY85" fmla="*/ 197676 h 487550"/>
              <a:gd name="connsiteX86" fmla="*/ 398877 w 439877"/>
              <a:gd name="connsiteY86" fmla="*/ 206102 h 487550"/>
              <a:gd name="connsiteX87" fmla="*/ 401035 w 439877"/>
              <a:gd name="connsiteY87" fmla="*/ 214840 h 487550"/>
              <a:gd name="connsiteX88" fmla="*/ 402423 w 439877"/>
              <a:gd name="connsiteY88" fmla="*/ 223577 h 487550"/>
              <a:gd name="connsiteX89" fmla="*/ 403039 w 439877"/>
              <a:gd name="connsiteY89" fmla="*/ 232471 h 487550"/>
              <a:gd name="connsiteX90" fmla="*/ 402885 w 439877"/>
              <a:gd name="connsiteY90" fmla="*/ 241365 h 487550"/>
              <a:gd name="connsiteX91" fmla="*/ 402114 w 439877"/>
              <a:gd name="connsiteY91" fmla="*/ 250103 h 487550"/>
              <a:gd name="connsiteX92" fmla="*/ 400573 w 439877"/>
              <a:gd name="connsiteY92" fmla="*/ 258840 h 487550"/>
              <a:gd name="connsiteX93" fmla="*/ 398261 w 439877"/>
              <a:gd name="connsiteY93" fmla="*/ 267422 h 487550"/>
              <a:gd name="connsiteX94" fmla="*/ 395178 w 439877"/>
              <a:gd name="connsiteY94" fmla="*/ 275848 h 487550"/>
              <a:gd name="connsiteX95" fmla="*/ 391324 w 439877"/>
              <a:gd name="connsiteY95" fmla="*/ 283805 h 487550"/>
              <a:gd name="connsiteX96" fmla="*/ 387008 w 439877"/>
              <a:gd name="connsiteY96" fmla="*/ 291763 h 487550"/>
              <a:gd name="connsiteX97" fmla="*/ 381613 w 439877"/>
              <a:gd name="connsiteY97" fmla="*/ 299252 h 487550"/>
              <a:gd name="connsiteX98" fmla="*/ 375601 w 439877"/>
              <a:gd name="connsiteY98" fmla="*/ 306274 h 487550"/>
              <a:gd name="connsiteX99" fmla="*/ 369127 w 439877"/>
              <a:gd name="connsiteY99" fmla="*/ 312983 h 487550"/>
              <a:gd name="connsiteX100" fmla="*/ 329511 w 439877"/>
              <a:gd name="connsiteY100" fmla="*/ 348870 h 487550"/>
              <a:gd name="connsiteX101" fmla="*/ 251358 w 439877"/>
              <a:gd name="connsiteY101" fmla="*/ 260713 h 487550"/>
              <a:gd name="connsiteX102" fmla="*/ 279105 w 439877"/>
              <a:gd name="connsiteY102" fmla="*/ 235436 h 487550"/>
              <a:gd name="connsiteX103" fmla="*/ 279105 w 439877"/>
              <a:gd name="connsiteY103" fmla="*/ 235124 h 487550"/>
              <a:gd name="connsiteX104" fmla="*/ 282958 w 439877"/>
              <a:gd name="connsiteY104" fmla="*/ 238712 h 487550"/>
              <a:gd name="connsiteX105" fmla="*/ 286658 w 439877"/>
              <a:gd name="connsiteY105" fmla="*/ 241521 h 487550"/>
              <a:gd name="connsiteX106" fmla="*/ 290512 w 439877"/>
              <a:gd name="connsiteY106" fmla="*/ 243237 h 487550"/>
              <a:gd name="connsiteX107" fmla="*/ 294365 w 439877"/>
              <a:gd name="connsiteY107" fmla="*/ 244329 h 487550"/>
              <a:gd name="connsiteX108" fmla="*/ 298065 w 439877"/>
              <a:gd name="connsiteY108" fmla="*/ 244798 h 487550"/>
              <a:gd name="connsiteX109" fmla="*/ 301918 w 439877"/>
              <a:gd name="connsiteY109" fmla="*/ 244641 h 487550"/>
              <a:gd name="connsiteX110" fmla="*/ 305310 w 439877"/>
              <a:gd name="connsiteY110" fmla="*/ 244173 h 487550"/>
              <a:gd name="connsiteX111" fmla="*/ 308701 w 439877"/>
              <a:gd name="connsiteY111" fmla="*/ 243237 h 487550"/>
              <a:gd name="connsiteX112" fmla="*/ 311630 w 439877"/>
              <a:gd name="connsiteY112" fmla="*/ 242145 h 487550"/>
              <a:gd name="connsiteX113" fmla="*/ 314404 w 439877"/>
              <a:gd name="connsiteY113" fmla="*/ 241053 h 487550"/>
              <a:gd name="connsiteX114" fmla="*/ 316562 w 439877"/>
              <a:gd name="connsiteY114" fmla="*/ 239649 h 487550"/>
              <a:gd name="connsiteX115" fmla="*/ 318566 w 439877"/>
              <a:gd name="connsiteY115" fmla="*/ 238556 h 487550"/>
              <a:gd name="connsiteX116" fmla="*/ 319954 w 439877"/>
              <a:gd name="connsiteY116" fmla="*/ 237620 h 487550"/>
              <a:gd name="connsiteX117" fmla="*/ 320879 w 439877"/>
              <a:gd name="connsiteY117" fmla="*/ 236996 h 487550"/>
              <a:gd name="connsiteX118" fmla="*/ 321187 w 439877"/>
              <a:gd name="connsiteY118" fmla="*/ 236840 h 487550"/>
              <a:gd name="connsiteX119" fmla="*/ 343076 w 439877"/>
              <a:gd name="connsiteY119" fmla="*/ 217024 h 487550"/>
              <a:gd name="connsiteX120" fmla="*/ 346621 w 439877"/>
              <a:gd name="connsiteY120" fmla="*/ 213123 h 487550"/>
              <a:gd name="connsiteX121" fmla="*/ 349242 w 439877"/>
              <a:gd name="connsiteY121" fmla="*/ 209379 h 487550"/>
              <a:gd name="connsiteX122" fmla="*/ 351091 w 439877"/>
              <a:gd name="connsiteY122" fmla="*/ 205478 h 487550"/>
              <a:gd name="connsiteX123" fmla="*/ 352325 w 439877"/>
              <a:gd name="connsiteY123" fmla="*/ 201733 h 487550"/>
              <a:gd name="connsiteX124" fmla="*/ 352941 w 439877"/>
              <a:gd name="connsiteY124" fmla="*/ 197988 h 487550"/>
              <a:gd name="connsiteX125" fmla="*/ 352941 w 439877"/>
              <a:gd name="connsiteY125" fmla="*/ 194400 h 487550"/>
              <a:gd name="connsiteX126" fmla="*/ 352479 w 439877"/>
              <a:gd name="connsiteY126" fmla="*/ 190967 h 487550"/>
              <a:gd name="connsiteX127" fmla="*/ 351708 w 439877"/>
              <a:gd name="connsiteY127" fmla="*/ 187690 h 487550"/>
              <a:gd name="connsiteX128" fmla="*/ 350629 w 439877"/>
              <a:gd name="connsiteY128" fmla="*/ 184882 h 487550"/>
              <a:gd name="connsiteX129" fmla="*/ 349550 w 439877"/>
              <a:gd name="connsiteY129" fmla="*/ 182385 h 487550"/>
              <a:gd name="connsiteX130" fmla="*/ 348471 w 439877"/>
              <a:gd name="connsiteY130" fmla="*/ 180045 h 487550"/>
              <a:gd name="connsiteX131" fmla="*/ 347546 w 439877"/>
              <a:gd name="connsiteY131" fmla="*/ 178172 h 487550"/>
              <a:gd name="connsiteX132" fmla="*/ 346621 w 439877"/>
              <a:gd name="connsiteY132" fmla="*/ 176924 h 487550"/>
              <a:gd name="connsiteX133" fmla="*/ 346005 w 439877"/>
              <a:gd name="connsiteY133" fmla="*/ 175988 h 487550"/>
              <a:gd name="connsiteX134" fmla="*/ 345850 w 439877"/>
              <a:gd name="connsiteY134" fmla="*/ 175832 h 487550"/>
              <a:gd name="connsiteX135" fmla="*/ 267011 w 439877"/>
              <a:gd name="connsiteY135" fmla="*/ 99677 h 487550"/>
              <a:gd name="connsiteX136" fmla="*/ 275617 w 439877"/>
              <a:gd name="connsiteY136" fmla="*/ 99832 h 487550"/>
              <a:gd name="connsiteX137" fmla="*/ 284376 w 439877"/>
              <a:gd name="connsiteY137" fmla="*/ 100609 h 487550"/>
              <a:gd name="connsiteX138" fmla="*/ 292981 w 439877"/>
              <a:gd name="connsiteY138" fmla="*/ 102316 h 487550"/>
              <a:gd name="connsiteX139" fmla="*/ 301433 w 439877"/>
              <a:gd name="connsiteY139" fmla="*/ 104645 h 487550"/>
              <a:gd name="connsiteX140" fmla="*/ 309731 w 439877"/>
              <a:gd name="connsiteY140" fmla="*/ 107751 h 487550"/>
              <a:gd name="connsiteX141" fmla="*/ 317722 w 439877"/>
              <a:gd name="connsiteY141" fmla="*/ 111632 h 487550"/>
              <a:gd name="connsiteX142" fmla="*/ 325405 w 439877"/>
              <a:gd name="connsiteY142" fmla="*/ 115979 h 487550"/>
              <a:gd name="connsiteX143" fmla="*/ 332627 w 439877"/>
              <a:gd name="connsiteY143" fmla="*/ 121414 h 487550"/>
              <a:gd name="connsiteX144" fmla="*/ 339696 w 439877"/>
              <a:gd name="connsiteY144" fmla="*/ 127313 h 487550"/>
              <a:gd name="connsiteX145" fmla="*/ 346150 w 439877"/>
              <a:gd name="connsiteY145" fmla="*/ 133990 h 487550"/>
              <a:gd name="connsiteX146" fmla="*/ 355370 w 439877"/>
              <a:gd name="connsiteY146" fmla="*/ 144237 h 487550"/>
              <a:gd name="connsiteX147" fmla="*/ 334010 w 439877"/>
              <a:gd name="connsiteY147" fmla="*/ 163800 h 487550"/>
              <a:gd name="connsiteX148" fmla="*/ 330476 w 439877"/>
              <a:gd name="connsiteY148" fmla="*/ 160384 h 487550"/>
              <a:gd name="connsiteX149" fmla="*/ 326942 w 439877"/>
              <a:gd name="connsiteY149" fmla="*/ 157900 h 487550"/>
              <a:gd name="connsiteX150" fmla="*/ 323100 w 439877"/>
              <a:gd name="connsiteY150" fmla="*/ 156192 h 487550"/>
              <a:gd name="connsiteX151" fmla="*/ 319412 w 439877"/>
              <a:gd name="connsiteY151" fmla="*/ 155105 h 487550"/>
              <a:gd name="connsiteX152" fmla="*/ 315724 w 439877"/>
              <a:gd name="connsiteY152" fmla="*/ 154639 h 487550"/>
              <a:gd name="connsiteX153" fmla="*/ 312190 w 439877"/>
              <a:gd name="connsiteY153" fmla="*/ 154639 h 487550"/>
              <a:gd name="connsiteX154" fmla="*/ 308809 w 439877"/>
              <a:gd name="connsiteY154" fmla="*/ 154950 h 487550"/>
              <a:gd name="connsiteX155" fmla="*/ 305428 w 439877"/>
              <a:gd name="connsiteY155" fmla="*/ 155726 h 487550"/>
              <a:gd name="connsiteX156" fmla="*/ 302508 w 439877"/>
              <a:gd name="connsiteY156" fmla="*/ 156658 h 487550"/>
              <a:gd name="connsiteX157" fmla="*/ 299896 w 439877"/>
              <a:gd name="connsiteY157" fmla="*/ 157589 h 487550"/>
              <a:gd name="connsiteX158" fmla="*/ 297437 w 439877"/>
              <a:gd name="connsiteY158" fmla="*/ 158676 h 487550"/>
              <a:gd name="connsiteX159" fmla="*/ 295593 w 439877"/>
              <a:gd name="connsiteY159" fmla="*/ 159608 h 487550"/>
              <a:gd name="connsiteX160" fmla="*/ 294210 w 439877"/>
              <a:gd name="connsiteY160" fmla="*/ 160384 h 487550"/>
              <a:gd name="connsiteX161" fmla="*/ 293288 w 439877"/>
              <a:gd name="connsiteY161" fmla="*/ 161005 h 487550"/>
              <a:gd name="connsiteX162" fmla="*/ 292981 w 439877"/>
              <a:gd name="connsiteY162" fmla="*/ 161160 h 487550"/>
              <a:gd name="connsiteX163" fmla="*/ 269931 w 439877"/>
              <a:gd name="connsiteY163" fmla="*/ 182276 h 487550"/>
              <a:gd name="connsiteX164" fmla="*/ 266397 w 439877"/>
              <a:gd name="connsiteY164" fmla="*/ 186002 h 487550"/>
              <a:gd name="connsiteX165" fmla="*/ 263477 w 439877"/>
              <a:gd name="connsiteY165" fmla="*/ 189883 h 487550"/>
              <a:gd name="connsiteX166" fmla="*/ 261633 w 439877"/>
              <a:gd name="connsiteY166" fmla="*/ 193610 h 487550"/>
              <a:gd name="connsiteX167" fmla="*/ 260557 w 439877"/>
              <a:gd name="connsiteY167" fmla="*/ 197647 h 487550"/>
              <a:gd name="connsiteX168" fmla="*/ 260096 w 439877"/>
              <a:gd name="connsiteY168" fmla="*/ 201217 h 487550"/>
              <a:gd name="connsiteX169" fmla="*/ 260096 w 439877"/>
              <a:gd name="connsiteY169" fmla="*/ 204788 h 487550"/>
              <a:gd name="connsiteX170" fmla="*/ 260557 w 439877"/>
              <a:gd name="connsiteY170" fmla="*/ 208359 h 487550"/>
              <a:gd name="connsiteX171" fmla="*/ 261325 w 439877"/>
              <a:gd name="connsiteY171" fmla="*/ 211465 h 487550"/>
              <a:gd name="connsiteX172" fmla="*/ 262401 w 439877"/>
              <a:gd name="connsiteY172" fmla="*/ 214415 h 487550"/>
              <a:gd name="connsiteX173" fmla="*/ 263477 w 439877"/>
              <a:gd name="connsiteY173" fmla="*/ 217209 h 487550"/>
              <a:gd name="connsiteX174" fmla="*/ 264860 w 439877"/>
              <a:gd name="connsiteY174" fmla="*/ 219383 h 487550"/>
              <a:gd name="connsiteX175" fmla="*/ 265936 w 439877"/>
              <a:gd name="connsiteY175" fmla="*/ 221246 h 487550"/>
              <a:gd name="connsiteX176" fmla="*/ 266858 w 439877"/>
              <a:gd name="connsiteY176" fmla="*/ 222643 h 487550"/>
              <a:gd name="connsiteX177" fmla="*/ 267626 w 439877"/>
              <a:gd name="connsiteY177" fmla="*/ 223730 h 487550"/>
              <a:gd name="connsiteX178" fmla="*/ 267933 w 439877"/>
              <a:gd name="connsiteY178" fmla="*/ 224196 h 487550"/>
              <a:gd name="connsiteX179" fmla="*/ 240119 w 439877"/>
              <a:gd name="connsiteY179" fmla="*/ 249193 h 487550"/>
              <a:gd name="connsiteX180" fmla="*/ 162517 w 439877"/>
              <a:gd name="connsiteY180" fmla="*/ 161781 h 487550"/>
              <a:gd name="connsiteX181" fmla="*/ 201702 w 439877"/>
              <a:gd name="connsiteY181" fmla="*/ 126071 h 487550"/>
              <a:gd name="connsiteX182" fmla="*/ 208925 w 439877"/>
              <a:gd name="connsiteY182" fmla="*/ 120327 h 487550"/>
              <a:gd name="connsiteX183" fmla="*/ 216608 w 439877"/>
              <a:gd name="connsiteY183" fmla="*/ 115048 h 487550"/>
              <a:gd name="connsiteX184" fmla="*/ 224445 w 439877"/>
              <a:gd name="connsiteY184" fmla="*/ 110701 h 487550"/>
              <a:gd name="connsiteX185" fmla="*/ 232743 w 439877"/>
              <a:gd name="connsiteY185" fmla="*/ 106819 h 487550"/>
              <a:gd name="connsiteX186" fmla="*/ 241041 w 439877"/>
              <a:gd name="connsiteY186" fmla="*/ 104024 h 487550"/>
              <a:gd name="connsiteX187" fmla="*/ 249647 w 439877"/>
              <a:gd name="connsiteY187" fmla="*/ 101695 h 487550"/>
              <a:gd name="connsiteX188" fmla="*/ 258252 w 439877"/>
              <a:gd name="connsiteY188" fmla="*/ 100298 h 487550"/>
              <a:gd name="connsiteX189" fmla="*/ 396694 w 439877"/>
              <a:gd name="connsiteY189" fmla="*/ 0 h 487550"/>
              <a:gd name="connsiteX190" fmla="*/ 403195 w 439877"/>
              <a:gd name="connsiteY190" fmla="*/ 0 h 487550"/>
              <a:gd name="connsiteX191" fmla="*/ 409695 w 439877"/>
              <a:gd name="connsiteY191" fmla="*/ 461 h 487550"/>
              <a:gd name="connsiteX192" fmla="*/ 416660 w 439877"/>
              <a:gd name="connsiteY192" fmla="*/ 1689 h 487550"/>
              <a:gd name="connsiteX193" fmla="*/ 423780 w 439877"/>
              <a:gd name="connsiteY193" fmla="*/ 3532 h 487550"/>
              <a:gd name="connsiteX194" fmla="*/ 431210 w 439877"/>
              <a:gd name="connsiteY194" fmla="*/ 5989 h 487550"/>
              <a:gd name="connsiteX195" fmla="*/ 438639 w 439877"/>
              <a:gd name="connsiteY195" fmla="*/ 9214 h 487550"/>
              <a:gd name="connsiteX196" fmla="*/ 439568 w 439877"/>
              <a:gd name="connsiteY196" fmla="*/ 9828 h 487550"/>
              <a:gd name="connsiteX197" fmla="*/ 439877 w 439877"/>
              <a:gd name="connsiteY197" fmla="*/ 11056 h 487550"/>
              <a:gd name="connsiteX198" fmla="*/ 439722 w 439877"/>
              <a:gd name="connsiteY198" fmla="*/ 12438 h 487550"/>
              <a:gd name="connsiteX199" fmla="*/ 438948 w 439877"/>
              <a:gd name="connsiteY199" fmla="*/ 13974 h 487550"/>
              <a:gd name="connsiteX200" fmla="*/ 437710 w 439877"/>
              <a:gd name="connsiteY200" fmla="*/ 15663 h 487550"/>
              <a:gd name="connsiteX201" fmla="*/ 436008 w 439877"/>
              <a:gd name="connsiteY201" fmla="*/ 17352 h 487550"/>
              <a:gd name="connsiteX202" fmla="*/ 434305 w 439877"/>
              <a:gd name="connsiteY202" fmla="*/ 18427 h 487550"/>
              <a:gd name="connsiteX203" fmla="*/ 432603 w 439877"/>
              <a:gd name="connsiteY203" fmla="*/ 19195 h 487550"/>
              <a:gd name="connsiteX204" fmla="*/ 431055 w 439877"/>
              <a:gd name="connsiteY204" fmla="*/ 19502 h 487550"/>
              <a:gd name="connsiteX205" fmla="*/ 429662 w 439877"/>
              <a:gd name="connsiteY205" fmla="*/ 19195 h 487550"/>
              <a:gd name="connsiteX206" fmla="*/ 422232 w 439877"/>
              <a:gd name="connsiteY206" fmla="*/ 16124 h 487550"/>
              <a:gd name="connsiteX207" fmla="*/ 415113 w 439877"/>
              <a:gd name="connsiteY207" fmla="*/ 13667 h 487550"/>
              <a:gd name="connsiteX208" fmla="*/ 408612 w 439877"/>
              <a:gd name="connsiteY208" fmla="*/ 12131 h 487550"/>
              <a:gd name="connsiteX209" fmla="*/ 402576 w 439877"/>
              <a:gd name="connsiteY209" fmla="*/ 11056 h 487550"/>
              <a:gd name="connsiteX210" fmla="*/ 396849 w 439877"/>
              <a:gd name="connsiteY210" fmla="*/ 10442 h 487550"/>
              <a:gd name="connsiteX211" fmla="*/ 391741 w 439877"/>
              <a:gd name="connsiteY211" fmla="*/ 10442 h 487550"/>
              <a:gd name="connsiteX212" fmla="*/ 387098 w 439877"/>
              <a:gd name="connsiteY212" fmla="*/ 10749 h 487550"/>
              <a:gd name="connsiteX213" fmla="*/ 382919 w 439877"/>
              <a:gd name="connsiteY213" fmla="*/ 11517 h 487550"/>
              <a:gd name="connsiteX214" fmla="*/ 379359 w 439877"/>
              <a:gd name="connsiteY214" fmla="*/ 12592 h 487550"/>
              <a:gd name="connsiteX215" fmla="*/ 376418 w 439877"/>
              <a:gd name="connsiteY215" fmla="*/ 13820 h 487550"/>
              <a:gd name="connsiteX216" fmla="*/ 373787 w 439877"/>
              <a:gd name="connsiteY216" fmla="*/ 15356 h 487550"/>
              <a:gd name="connsiteX217" fmla="*/ 371929 w 439877"/>
              <a:gd name="connsiteY217" fmla="*/ 17045 h 487550"/>
              <a:gd name="connsiteX218" fmla="*/ 370227 w 439877"/>
              <a:gd name="connsiteY218" fmla="*/ 19348 h 487550"/>
              <a:gd name="connsiteX219" fmla="*/ 368989 w 439877"/>
              <a:gd name="connsiteY219" fmla="*/ 22266 h 487550"/>
              <a:gd name="connsiteX220" fmla="*/ 368215 w 439877"/>
              <a:gd name="connsiteY220" fmla="*/ 25644 h 487550"/>
              <a:gd name="connsiteX221" fmla="*/ 368060 w 439877"/>
              <a:gd name="connsiteY221" fmla="*/ 29330 h 487550"/>
              <a:gd name="connsiteX222" fmla="*/ 368524 w 439877"/>
              <a:gd name="connsiteY222" fmla="*/ 33476 h 487550"/>
              <a:gd name="connsiteX223" fmla="*/ 369763 w 439877"/>
              <a:gd name="connsiteY223" fmla="*/ 37929 h 487550"/>
              <a:gd name="connsiteX224" fmla="*/ 371620 w 439877"/>
              <a:gd name="connsiteY224" fmla="*/ 42689 h 487550"/>
              <a:gd name="connsiteX225" fmla="*/ 374561 w 439877"/>
              <a:gd name="connsiteY225" fmla="*/ 47603 h 487550"/>
              <a:gd name="connsiteX226" fmla="*/ 378430 w 439877"/>
              <a:gd name="connsiteY226" fmla="*/ 52671 h 487550"/>
              <a:gd name="connsiteX227" fmla="*/ 383228 w 439877"/>
              <a:gd name="connsiteY227" fmla="*/ 57892 h 487550"/>
              <a:gd name="connsiteX228" fmla="*/ 389265 w 439877"/>
              <a:gd name="connsiteY228" fmla="*/ 63113 h 487550"/>
              <a:gd name="connsiteX229" fmla="*/ 395920 w 439877"/>
              <a:gd name="connsiteY229" fmla="*/ 68948 h 487550"/>
              <a:gd name="connsiteX230" fmla="*/ 401492 w 439877"/>
              <a:gd name="connsiteY230" fmla="*/ 74630 h 487550"/>
              <a:gd name="connsiteX231" fmla="*/ 406445 w 439877"/>
              <a:gd name="connsiteY231" fmla="*/ 80311 h 487550"/>
              <a:gd name="connsiteX232" fmla="*/ 410005 w 439877"/>
              <a:gd name="connsiteY232" fmla="*/ 85839 h 487550"/>
              <a:gd name="connsiteX233" fmla="*/ 412946 w 439877"/>
              <a:gd name="connsiteY233" fmla="*/ 91214 h 487550"/>
              <a:gd name="connsiteX234" fmla="*/ 414648 w 439877"/>
              <a:gd name="connsiteY234" fmla="*/ 96742 h 487550"/>
              <a:gd name="connsiteX235" fmla="*/ 415577 w 439877"/>
              <a:gd name="connsiteY235" fmla="*/ 102117 h 487550"/>
              <a:gd name="connsiteX236" fmla="*/ 415422 w 439877"/>
              <a:gd name="connsiteY236" fmla="*/ 107338 h 487550"/>
              <a:gd name="connsiteX237" fmla="*/ 414339 w 439877"/>
              <a:gd name="connsiteY237" fmla="*/ 112559 h 487550"/>
              <a:gd name="connsiteX238" fmla="*/ 412327 w 439877"/>
              <a:gd name="connsiteY238" fmla="*/ 117626 h 487550"/>
              <a:gd name="connsiteX239" fmla="*/ 409076 w 439877"/>
              <a:gd name="connsiteY239" fmla="*/ 122694 h 487550"/>
              <a:gd name="connsiteX240" fmla="*/ 405826 w 439877"/>
              <a:gd name="connsiteY240" fmla="*/ 127147 h 487550"/>
              <a:gd name="connsiteX241" fmla="*/ 402111 w 439877"/>
              <a:gd name="connsiteY241" fmla="*/ 131447 h 487550"/>
              <a:gd name="connsiteX242" fmla="*/ 398397 w 439877"/>
              <a:gd name="connsiteY242" fmla="*/ 135132 h 487550"/>
              <a:gd name="connsiteX243" fmla="*/ 394527 w 439877"/>
              <a:gd name="connsiteY243" fmla="*/ 138817 h 487550"/>
              <a:gd name="connsiteX244" fmla="*/ 390503 w 439877"/>
              <a:gd name="connsiteY244" fmla="*/ 141889 h 487550"/>
              <a:gd name="connsiteX245" fmla="*/ 386633 w 439877"/>
              <a:gd name="connsiteY245" fmla="*/ 144960 h 487550"/>
              <a:gd name="connsiteX246" fmla="*/ 382764 w 439877"/>
              <a:gd name="connsiteY246" fmla="*/ 147417 h 487550"/>
              <a:gd name="connsiteX247" fmla="*/ 379204 w 439877"/>
              <a:gd name="connsiteY247" fmla="*/ 149567 h 487550"/>
              <a:gd name="connsiteX248" fmla="*/ 375799 w 439877"/>
              <a:gd name="connsiteY248" fmla="*/ 151409 h 487550"/>
              <a:gd name="connsiteX249" fmla="*/ 373013 w 439877"/>
              <a:gd name="connsiteY249" fmla="*/ 152945 h 487550"/>
              <a:gd name="connsiteX250" fmla="*/ 370536 w 439877"/>
              <a:gd name="connsiteY250" fmla="*/ 154327 h 487550"/>
              <a:gd name="connsiteX251" fmla="*/ 368524 w 439877"/>
              <a:gd name="connsiteY251" fmla="*/ 155248 h 487550"/>
              <a:gd name="connsiteX252" fmla="*/ 367131 w 439877"/>
              <a:gd name="connsiteY252" fmla="*/ 155862 h 487550"/>
              <a:gd name="connsiteX253" fmla="*/ 366357 w 439877"/>
              <a:gd name="connsiteY253" fmla="*/ 156016 h 487550"/>
              <a:gd name="connsiteX254" fmla="*/ 355368 w 439877"/>
              <a:gd name="connsiteY254" fmla="*/ 144192 h 487550"/>
              <a:gd name="connsiteX255" fmla="*/ 356142 w 439877"/>
              <a:gd name="connsiteY255" fmla="*/ 143117 h 487550"/>
              <a:gd name="connsiteX256" fmla="*/ 357535 w 439877"/>
              <a:gd name="connsiteY256" fmla="*/ 142349 h 487550"/>
              <a:gd name="connsiteX257" fmla="*/ 359702 w 439877"/>
              <a:gd name="connsiteY257" fmla="*/ 141735 h 487550"/>
              <a:gd name="connsiteX258" fmla="*/ 361869 w 439877"/>
              <a:gd name="connsiteY258" fmla="*/ 141121 h 487550"/>
              <a:gd name="connsiteX259" fmla="*/ 364190 w 439877"/>
              <a:gd name="connsiteY259" fmla="*/ 140660 h 487550"/>
              <a:gd name="connsiteX260" fmla="*/ 366512 w 439877"/>
              <a:gd name="connsiteY260" fmla="*/ 140199 h 487550"/>
              <a:gd name="connsiteX261" fmla="*/ 368524 w 439877"/>
              <a:gd name="connsiteY261" fmla="*/ 139892 h 487550"/>
              <a:gd name="connsiteX262" fmla="*/ 369917 w 439877"/>
              <a:gd name="connsiteY262" fmla="*/ 139739 h 487550"/>
              <a:gd name="connsiteX263" fmla="*/ 376108 w 439877"/>
              <a:gd name="connsiteY263" fmla="*/ 137435 h 487550"/>
              <a:gd name="connsiteX264" fmla="*/ 381526 w 439877"/>
              <a:gd name="connsiteY264" fmla="*/ 134978 h 487550"/>
              <a:gd name="connsiteX265" fmla="*/ 386169 w 439877"/>
              <a:gd name="connsiteY265" fmla="*/ 132368 h 487550"/>
              <a:gd name="connsiteX266" fmla="*/ 389884 w 439877"/>
              <a:gd name="connsiteY266" fmla="*/ 129911 h 487550"/>
              <a:gd name="connsiteX267" fmla="*/ 392824 w 439877"/>
              <a:gd name="connsiteY267" fmla="*/ 127300 h 487550"/>
              <a:gd name="connsiteX268" fmla="*/ 395301 w 439877"/>
              <a:gd name="connsiteY268" fmla="*/ 125151 h 487550"/>
              <a:gd name="connsiteX269" fmla="*/ 397004 w 439877"/>
              <a:gd name="connsiteY269" fmla="*/ 123154 h 487550"/>
              <a:gd name="connsiteX270" fmla="*/ 398242 w 439877"/>
              <a:gd name="connsiteY270" fmla="*/ 121619 h 487550"/>
              <a:gd name="connsiteX271" fmla="*/ 398861 w 439877"/>
              <a:gd name="connsiteY271" fmla="*/ 120697 h 487550"/>
              <a:gd name="connsiteX272" fmla="*/ 399016 w 439877"/>
              <a:gd name="connsiteY272" fmla="*/ 120390 h 487550"/>
              <a:gd name="connsiteX273" fmla="*/ 400099 w 439877"/>
              <a:gd name="connsiteY273" fmla="*/ 118701 h 487550"/>
              <a:gd name="connsiteX274" fmla="*/ 401028 w 439877"/>
              <a:gd name="connsiteY274" fmla="*/ 116858 h 487550"/>
              <a:gd name="connsiteX275" fmla="*/ 401956 w 439877"/>
              <a:gd name="connsiteY275" fmla="*/ 114862 h 487550"/>
              <a:gd name="connsiteX276" fmla="*/ 402730 w 439877"/>
              <a:gd name="connsiteY276" fmla="*/ 112712 h 487550"/>
              <a:gd name="connsiteX277" fmla="*/ 403195 w 439877"/>
              <a:gd name="connsiteY277" fmla="*/ 110102 h 487550"/>
              <a:gd name="connsiteX278" fmla="*/ 403349 w 439877"/>
              <a:gd name="connsiteY278" fmla="*/ 107491 h 487550"/>
              <a:gd name="connsiteX279" fmla="*/ 403040 w 439877"/>
              <a:gd name="connsiteY279" fmla="*/ 104574 h 487550"/>
              <a:gd name="connsiteX280" fmla="*/ 402111 w 439877"/>
              <a:gd name="connsiteY280" fmla="*/ 101349 h 487550"/>
              <a:gd name="connsiteX281" fmla="*/ 401028 w 439877"/>
              <a:gd name="connsiteY281" fmla="*/ 98124 h 487550"/>
              <a:gd name="connsiteX282" fmla="*/ 399170 w 439877"/>
              <a:gd name="connsiteY282" fmla="*/ 94592 h 487550"/>
              <a:gd name="connsiteX283" fmla="*/ 396849 w 439877"/>
              <a:gd name="connsiteY283" fmla="*/ 90600 h 487550"/>
              <a:gd name="connsiteX284" fmla="*/ 393753 w 439877"/>
              <a:gd name="connsiteY284" fmla="*/ 86607 h 487550"/>
              <a:gd name="connsiteX285" fmla="*/ 389729 w 439877"/>
              <a:gd name="connsiteY285" fmla="*/ 82154 h 487550"/>
              <a:gd name="connsiteX286" fmla="*/ 385086 w 439877"/>
              <a:gd name="connsiteY286" fmla="*/ 77547 h 487550"/>
              <a:gd name="connsiteX287" fmla="*/ 379359 w 439877"/>
              <a:gd name="connsiteY287" fmla="*/ 72633 h 487550"/>
              <a:gd name="connsiteX288" fmla="*/ 373632 w 439877"/>
              <a:gd name="connsiteY288" fmla="*/ 67720 h 487550"/>
              <a:gd name="connsiteX289" fmla="*/ 368834 w 439877"/>
              <a:gd name="connsiteY289" fmla="*/ 62499 h 487550"/>
              <a:gd name="connsiteX290" fmla="*/ 364655 w 439877"/>
              <a:gd name="connsiteY290" fmla="*/ 57277 h 487550"/>
              <a:gd name="connsiteX291" fmla="*/ 361404 w 439877"/>
              <a:gd name="connsiteY291" fmla="*/ 52210 h 487550"/>
              <a:gd name="connsiteX292" fmla="*/ 359083 w 439877"/>
              <a:gd name="connsiteY292" fmla="*/ 46989 h 487550"/>
              <a:gd name="connsiteX293" fmla="*/ 357225 w 439877"/>
              <a:gd name="connsiteY293" fmla="*/ 41768 h 487550"/>
              <a:gd name="connsiteX294" fmla="*/ 356452 w 439877"/>
              <a:gd name="connsiteY294" fmla="*/ 36701 h 487550"/>
              <a:gd name="connsiteX295" fmla="*/ 356606 w 439877"/>
              <a:gd name="connsiteY295" fmla="*/ 31633 h 487550"/>
              <a:gd name="connsiteX296" fmla="*/ 357535 w 439877"/>
              <a:gd name="connsiteY296" fmla="*/ 26873 h 487550"/>
              <a:gd name="connsiteX297" fmla="*/ 359547 w 439877"/>
              <a:gd name="connsiteY297" fmla="*/ 22112 h 487550"/>
              <a:gd name="connsiteX298" fmla="*/ 362178 w 439877"/>
              <a:gd name="connsiteY298" fmla="*/ 17659 h 487550"/>
              <a:gd name="connsiteX299" fmla="*/ 365738 w 439877"/>
              <a:gd name="connsiteY299" fmla="*/ 13206 h 487550"/>
              <a:gd name="connsiteX300" fmla="*/ 369917 w 439877"/>
              <a:gd name="connsiteY300" fmla="*/ 9521 h 487550"/>
              <a:gd name="connsiteX301" fmla="*/ 374406 w 439877"/>
              <a:gd name="connsiteY301" fmla="*/ 6296 h 487550"/>
              <a:gd name="connsiteX302" fmla="*/ 379514 w 439877"/>
              <a:gd name="connsiteY302" fmla="*/ 3839 h 487550"/>
              <a:gd name="connsiteX303" fmla="*/ 384776 w 439877"/>
              <a:gd name="connsiteY303" fmla="*/ 1996 h 487550"/>
              <a:gd name="connsiteX304" fmla="*/ 390503 w 439877"/>
              <a:gd name="connsiteY304" fmla="*/ 614 h 4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</a:cxnLst>
            <a:rect l="l" t="t" r="r" b="b"/>
            <a:pathLst>
              <a:path w="439877" h="48755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rgbClr val="7AB9D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Freeform 6"/>
          <p:cNvSpPr>
            <a:spLocks/>
          </p:cNvSpPr>
          <p:nvPr/>
        </p:nvSpPr>
        <p:spPr bwMode="auto">
          <a:xfrm>
            <a:off x="10004734" y="3039950"/>
            <a:ext cx="615913" cy="54606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7AB9D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자유형 52"/>
          <p:cNvSpPr>
            <a:spLocks/>
          </p:cNvSpPr>
          <p:nvPr/>
        </p:nvSpPr>
        <p:spPr bwMode="auto">
          <a:xfrm>
            <a:off x="1307852" y="3103202"/>
            <a:ext cx="568158" cy="497248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7AB9D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Freeform 36"/>
          <p:cNvSpPr>
            <a:spLocks noEditPoints="1"/>
          </p:cNvSpPr>
          <p:nvPr/>
        </p:nvSpPr>
        <p:spPr bwMode="auto">
          <a:xfrm>
            <a:off x="4363736" y="3103202"/>
            <a:ext cx="335362" cy="56405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7AB9D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 rot="1800000">
            <a:off x="1752557" y="1965180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 rot="1800000">
            <a:off x="4591618" y="1996193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 rot="1800000">
            <a:off x="4732894" y="1935918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 rot="1800000">
            <a:off x="7460357" y="1914299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 rot="1800000">
            <a:off x="7485003" y="2027206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 rot="1800000">
            <a:off x="7626279" y="1966931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 rot="1800000">
            <a:off x="10217939" y="1945312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 rot="1800000">
            <a:off x="10242586" y="2058218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 rot="1800000">
            <a:off x="10383862" y="1997944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 rot="1800000">
            <a:off x="10525139" y="1917179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678DAB-03E9-463A-A885-F12343D7F9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63" y="2926776"/>
            <a:ext cx="1371433" cy="9169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697003-8E2D-4108-AD99-AB5946A030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928" y="2695966"/>
            <a:ext cx="1501541" cy="13231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90E180-5059-4C0D-AD66-716B7C747A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485" y="2916189"/>
            <a:ext cx="1421140" cy="94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B7E557-F574-4168-A08B-3D2FA3E607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569" y="2816075"/>
            <a:ext cx="1473614" cy="107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85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3499</TotalTime>
  <Words>6470</Words>
  <Application>Microsoft Office PowerPoint</Application>
  <PresentationFormat>와이드스크린</PresentationFormat>
  <Paragraphs>776</Paragraphs>
  <Slides>50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3" baseType="lpstr">
      <vt:lpstr>-apple-system</vt:lpstr>
      <vt:lpstr>G마켓 산스 TTF Bold</vt:lpstr>
      <vt:lpstr>MathJax_Main</vt:lpstr>
      <vt:lpstr>MathJax_Math-italic</vt:lpstr>
      <vt:lpstr>Noto Sans</vt:lpstr>
      <vt:lpstr>나눔고딕 ExtraBold</vt:lpstr>
      <vt:lpstr>나눔스퀘어라운드 ExtraBold</vt:lpstr>
      <vt:lpstr>Dotum</vt:lpstr>
      <vt:lpstr>맑은 고딕</vt:lpstr>
      <vt:lpstr>함초롬바탕</vt:lpstr>
      <vt:lpstr>Arial</vt:lpstr>
      <vt:lpstr>Cambria Math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ty</cp:lastModifiedBy>
  <cp:revision>227</cp:revision>
  <dcterms:created xsi:type="dcterms:W3CDTF">2019-09-27T04:14:09Z</dcterms:created>
  <dcterms:modified xsi:type="dcterms:W3CDTF">2020-07-19T21:11:25Z</dcterms:modified>
</cp:coreProperties>
</file>